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17" r:id="rId1"/>
    <p:sldMasterId id="2147484034" r:id="rId2"/>
  </p:sldMasterIdLst>
  <p:notesMasterIdLst>
    <p:notesMasterId r:id="rId36"/>
  </p:notesMasterIdLst>
  <p:sldIdLst>
    <p:sldId id="982" r:id="rId3"/>
    <p:sldId id="984" r:id="rId4"/>
    <p:sldId id="1000" r:id="rId5"/>
    <p:sldId id="257" r:id="rId6"/>
    <p:sldId id="962" r:id="rId7"/>
    <p:sldId id="259" r:id="rId8"/>
    <p:sldId id="260" r:id="rId9"/>
    <p:sldId id="999" r:id="rId10"/>
    <p:sldId id="261" r:id="rId11"/>
    <p:sldId id="264" r:id="rId12"/>
    <p:sldId id="265" r:id="rId13"/>
    <p:sldId id="266" r:id="rId14"/>
    <p:sldId id="267" r:id="rId15"/>
    <p:sldId id="268" r:id="rId16"/>
    <p:sldId id="269" r:id="rId17"/>
    <p:sldId id="270" r:id="rId18"/>
    <p:sldId id="985" r:id="rId19"/>
    <p:sldId id="986" r:id="rId20"/>
    <p:sldId id="271" r:id="rId21"/>
    <p:sldId id="987" r:id="rId22"/>
    <p:sldId id="272" r:id="rId23"/>
    <p:sldId id="988" r:id="rId24"/>
    <p:sldId id="989" r:id="rId25"/>
    <p:sldId id="273" r:id="rId26"/>
    <p:sldId id="274" r:id="rId27"/>
    <p:sldId id="990" r:id="rId28"/>
    <p:sldId id="275" r:id="rId29"/>
    <p:sldId id="992" r:id="rId30"/>
    <p:sldId id="993" r:id="rId31"/>
    <p:sldId id="994" r:id="rId32"/>
    <p:sldId id="995" r:id="rId33"/>
    <p:sldId id="996" r:id="rId34"/>
    <p:sldId id="983" r:id="rId3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1345" autoAdjust="0"/>
  </p:normalViewPr>
  <p:slideViewPr>
    <p:cSldViewPr snapToGrid="0">
      <p:cViewPr varScale="1">
        <p:scale>
          <a:sx n="103" d="100"/>
          <a:sy n="103" d="100"/>
        </p:scale>
        <p:origin x="13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53392E-F7EE-4E2C-8FF1-1671EE71E261}" type="datetimeFigureOut">
              <a:rPr lang="en-US" smtClean="0"/>
              <a:t>5/5/2025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2C05CF-E2F2-483B-962B-528AF4B9148B}" type="slidenum">
              <a:rPr lang="en-US" smtClean="0"/>
              <a:t>‹#›</a:t>
            </a:fld>
            <a:endParaRPr lang="en-US"/>
          </a:p>
        </p:txBody>
      </p:sp>
    </p:spTree>
    <p:extLst>
      <p:ext uri="{BB962C8B-B14F-4D97-AF65-F5344CB8AC3E}">
        <p14:creationId xmlns:p14="http://schemas.microsoft.com/office/powerpoint/2010/main" val="1419826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en-US" dirty="0"/>
          </a:p>
        </p:txBody>
      </p:sp>
      <p:sp>
        <p:nvSpPr>
          <p:cNvPr id="4" name="Slide Number Placeholder 3"/>
          <p:cNvSpPr>
            <a:spLocks noGrp="1"/>
          </p:cNvSpPr>
          <p:nvPr>
            <p:ph type="sldNum" sz="quarter" idx="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E478C91-AB99-4080-A07D-4F1146AAFFAA}" type="slidenum">
              <a:rPr kumimoji="0" lang="fa-IR"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457200" rtl="0" eaLnBrk="1" fontAlgn="auto" latinLnBrk="0" hangingPunct="1">
                <a:lnSpc>
                  <a:spcPct val="100000"/>
                </a:lnSpc>
                <a:spcBef>
                  <a:spcPts val="0"/>
                </a:spcBef>
                <a:spcAft>
                  <a:spcPts val="0"/>
                </a:spcAft>
                <a:buClrTx/>
                <a:buSzTx/>
                <a:buFontTx/>
                <a:buNone/>
                <a:tabLst/>
                <a:defRPr/>
              </a:pPr>
              <a:t>1</a:t>
            </a:fld>
            <a:endParaRPr kumimoji="0" lang="fa-IR"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772596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fa-IR" dirty="0"/>
          </a:p>
        </p:txBody>
      </p:sp>
      <p:sp>
        <p:nvSpPr>
          <p:cNvPr id="4" name="Slide Number Placeholder 3"/>
          <p:cNvSpPr>
            <a:spLocks noGrp="1"/>
          </p:cNvSpPr>
          <p:nvPr>
            <p:ph type="sldNum" sz="quarter" idx="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E478C91-AB99-4080-A07D-4F1146AAFFAA}" type="slidenum">
              <a:rPr kumimoji="0" lang="fa-IR"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457200" rtl="0" eaLnBrk="1" fontAlgn="auto" latinLnBrk="0" hangingPunct="1">
                <a:lnSpc>
                  <a:spcPct val="100000"/>
                </a:lnSpc>
                <a:spcBef>
                  <a:spcPts val="0"/>
                </a:spcBef>
                <a:spcAft>
                  <a:spcPts val="0"/>
                </a:spcAft>
                <a:buClrTx/>
                <a:buSzTx/>
                <a:buFontTx/>
                <a:buNone/>
                <a:tabLst/>
                <a:defRPr/>
              </a:pPr>
              <a:t>2</a:t>
            </a:fld>
            <a:endParaRPr kumimoji="0" lang="fa-IR"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879215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12C05CF-E2F2-483B-962B-528AF4B9148B}" type="slidenum">
              <a:rPr lang="en-US" smtClean="0"/>
              <a:t>19</a:t>
            </a:fld>
            <a:endParaRPr lang="en-US"/>
          </a:p>
        </p:txBody>
      </p:sp>
    </p:spTree>
    <p:extLst>
      <p:ext uri="{BB962C8B-B14F-4D97-AF65-F5344CB8AC3E}">
        <p14:creationId xmlns:p14="http://schemas.microsoft.com/office/powerpoint/2010/main" val="26168131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12C05CF-E2F2-483B-962B-528AF4B9148B}" type="slidenum">
              <a:rPr lang="en-US" smtClean="0"/>
              <a:t>25</a:t>
            </a:fld>
            <a:endParaRPr lang="en-US"/>
          </a:p>
        </p:txBody>
      </p:sp>
    </p:spTree>
    <p:extLst>
      <p:ext uri="{BB962C8B-B14F-4D97-AF65-F5344CB8AC3E}">
        <p14:creationId xmlns:p14="http://schemas.microsoft.com/office/powerpoint/2010/main" val="32517652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88CEF2-8700-8E66-A1C1-65A52C6F97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9EB8EC-A612-F657-90C7-B76050E2EF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FB4BE4-CC4E-36E8-CC6B-C75B4EB2187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A7AB3CA-05F0-6A82-F038-24A8594D21D0}"/>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2C05CF-E2F2-483B-962B-528AF4B9148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99196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E478C91-AB99-4080-A07D-4F1146AAFFAA}" type="slidenum">
              <a:rPr kumimoji="0" lang="fa-IR"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457200" rtl="0" eaLnBrk="1" fontAlgn="auto" latinLnBrk="0" hangingPunct="1">
                <a:lnSpc>
                  <a:spcPct val="100000"/>
                </a:lnSpc>
                <a:spcBef>
                  <a:spcPts val="0"/>
                </a:spcBef>
                <a:spcAft>
                  <a:spcPts val="0"/>
                </a:spcAft>
                <a:buClrTx/>
                <a:buSzTx/>
                <a:buFontTx/>
                <a:buNone/>
                <a:tabLst/>
                <a:defRPr/>
              </a:pPr>
              <a:t>33</a:t>
            </a:fld>
            <a:endParaRPr kumimoji="0" lang="fa-IR"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17681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14F72FF-D729-4F03-9A9A-878067A722E2}" type="datetimeFigureOut">
              <a:rPr lang="en-US" smtClean="0"/>
              <a:t>5/5/2025</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8F8ADED0-61E4-46EB-9C58-553A697251A4}" type="slidenum">
              <a:rPr lang="en-US" smtClean="0"/>
              <a:t>‹#›</a:t>
            </a:fld>
            <a:endParaRPr lang="en-US"/>
          </a:p>
        </p:txBody>
      </p:sp>
    </p:spTree>
    <p:extLst>
      <p:ext uri="{BB962C8B-B14F-4D97-AF65-F5344CB8AC3E}">
        <p14:creationId xmlns:p14="http://schemas.microsoft.com/office/powerpoint/2010/main" val="38718075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14F72FF-D729-4F03-9A9A-878067A722E2}" type="datetimeFigureOut">
              <a:rPr lang="en-US" smtClean="0"/>
              <a:t>5/5/2025</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8F8ADED0-61E4-46EB-9C58-553A697251A4}" type="slidenum">
              <a:rPr lang="en-US" smtClean="0"/>
              <a:t>‹#›</a:t>
            </a:fld>
            <a:endParaRPr lang="en-US"/>
          </a:p>
        </p:txBody>
      </p:sp>
    </p:spTree>
    <p:extLst>
      <p:ext uri="{BB962C8B-B14F-4D97-AF65-F5344CB8AC3E}">
        <p14:creationId xmlns:p14="http://schemas.microsoft.com/office/powerpoint/2010/main" val="20423332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14F72FF-D729-4F03-9A9A-878067A722E2}" type="datetimeFigureOut">
              <a:rPr lang="en-US" smtClean="0"/>
              <a:t>5/5/2025</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8F8ADED0-61E4-46EB-9C58-553A697251A4}"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0757995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414F72FF-D729-4F03-9A9A-878067A722E2}" type="datetimeFigureOut">
              <a:rPr lang="en-US" smtClean="0"/>
              <a:t>5/5/2025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8F8ADED0-61E4-46EB-9C58-553A697251A4}" type="slidenum">
              <a:rPr lang="en-US" smtClean="0"/>
              <a:t>‹#›</a:t>
            </a:fld>
            <a:endParaRPr lang="en-US"/>
          </a:p>
        </p:txBody>
      </p:sp>
    </p:spTree>
    <p:extLst>
      <p:ext uri="{BB962C8B-B14F-4D97-AF65-F5344CB8AC3E}">
        <p14:creationId xmlns:p14="http://schemas.microsoft.com/office/powerpoint/2010/main" val="1331226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414F72FF-D729-4F03-9A9A-878067A722E2}" type="datetimeFigureOut">
              <a:rPr lang="en-US" smtClean="0"/>
              <a:t>5/5/2025</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8F8ADED0-61E4-46EB-9C58-553A697251A4}"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6328297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414F72FF-D729-4F03-9A9A-878067A722E2}" type="datetimeFigureOut">
              <a:rPr lang="en-US" smtClean="0"/>
              <a:t>5/5/2025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8F8ADED0-61E4-46EB-9C58-553A697251A4}" type="slidenum">
              <a:rPr lang="en-US" smtClean="0"/>
              <a:t>‹#›</a:t>
            </a:fld>
            <a:endParaRPr lang="en-US"/>
          </a:p>
        </p:txBody>
      </p:sp>
    </p:spTree>
    <p:extLst>
      <p:ext uri="{BB962C8B-B14F-4D97-AF65-F5344CB8AC3E}">
        <p14:creationId xmlns:p14="http://schemas.microsoft.com/office/powerpoint/2010/main" val="32952680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14F72FF-D729-4F03-9A9A-878067A722E2}" type="datetimeFigureOut">
              <a:rPr lang="en-US" smtClean="0"/>
              <a:t>5/5/2025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F8ADED0-61E4-46EB-9C58-553A697251A4}" type="slidenum">
              <a:rPr lang="en-US" smtClean="0"/>
              <a:t>‹#›</a:t>
            </a:fld>
            <a:endParaRPr lang="en-US"/>
          </a:p>
        </p:txBody>
      </p:sp>
    </p:spTree>
    <p:extLst>
      <p:ext uri="{BB962C8B-B14F-4D97-AF65-F5344CB8AC3E}">
        <p14:creationId xmlns:p14="http://schemas.microsoft.com/office/powerpoint/2010/main" val="844934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14F72FF-D729-4F03-9A9A-878067A722E2}" type="datetimeFigureOut">
              <a:rPr lang="en-US" smtClean="0"/>
              <a:t>5/5/2025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F8ADED0-61E4-46EB-9C58-553A697251A4}" type="slidenum">
              <a:rPr lang="en-US" smtClean="0"/>
              <a:t>‹#›</a:t>
            </a:fld>
            <a:endParaRPr lang="en-US"/>
          </a:p>
        </p:txBody>
      </p:sp>
    </p:spTree>
    <p:extLst>
      <p:ext uri="{BB962C8B-B14F-4D97-AF65-F5344CB8AC3E}">
        <p14:creationId xmlns:p14="http://schemas.microsoft.com/office/powerpoint/2010/main" val="3300334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61872" y="758952"/>
            <a:ext cx="9418320" cy="4041648"/>
          </a:xfrm>
        </p:spPr>
        <p:txBody>
          <a:bodyPr anchor="b">
            <a:normAutofit/>
          </a:bodyPr>
          <a:lstStyle>
            <a:lvl1pPr algn="l">
              <a:lnSpc>
                <a:spcPct val="85000"/>
              </a:lnSpc>
              <a:defRPr sz="720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261872" y="4800600"/>
            <a:ext cx="9418320" cy="1691640"/>
          </a:xfrm>
        </p:spPr>
        <p:txBody>
          <a:bodyPr>
            <a:normAutofit/>
          </a:bodyPr>
          <a:lstStyle>
            <a:lvl1pPr marL="0" indent="0" algn="l">
              <a:buNone/>
              <a:defRPr sz="2200" baseline="0">
                <a:solidFill>
                  <a:schemeClr val="tx1">
                    <a:lumMod val="7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tx1">
                    <a:lumMod val="50000"/>
                  </a:schemeClr>
                </a:solidFill>
              </a:defRPr>
            </a:lvl1pPr>
          </a:lstStyle>
          <a:p>
            <a:fld id="{F539BA54-3E25-46EA-BC69-99C9D7C90A06}" type="datetime8">
              <a:rPr lang="fa-IR" smtClean="0"/>
              <a:t>5 مه 25</a:t>
            </a:fld>
            <a:endParaRPr lang="fa-IR"/>
          </a:p>
        </p:txBody>
      </p:sp>
      <p:sp>
        <p:nvSpPr>
          <p:cNvPr id="5" name="Footer Placeholder 4"/>
          <p:cNvSpPr>
            <a:spLocks noGrp="1"/>
          </p:cNvSpPr>
          <p:nvPr>
            <p:ph type="ftr" sz="quarter" idx="11"/>
          </p:nvPr>
        </p:nvSpPr>
        <p:spPr/>
        <p:txBody>
          <a:bodyPr/>
          <a:lstStyle>
            <a:lvl1pPr>
              <a:defRPr>
                <a:solidFill>
                  <a:schemeClr val="tx1">
                    <a:lumMod val="65000"/>
                  </a:schemeClr>
                </a:solidFill>
              </a:defRPr>
            </a:lvl1pPr>
          </a:lstStyle>
          <a:p>
            <a:r>
              <a:rPr lang="fa-IR" dirty="0"/>
              <a:t>بررسی مولفه های هدررفت آب شهر دانسفهان</a:t>
            </a:r>
          </a:p>
        </p:txBody>
      </p:sp>
      <p:sp>
        <p:nvSpPr>
          <p:cNvPr id="6" name="Slide Number Placeholder 5"/>
          <p:cNvSpPr>
            <a:spLocks noGrp="1"/>
          </p:cNvSpPr>
          <p:nvPr>
            <p:ph type="sldNum" sz="quarter" idx="12"/>
          </p:nvPr>
        </p:nvSpPr>
        <p:spPr/>
        <p:txBody>
          <a:bodyPr/>
          <a:lstStyle>
            <a:lvl1pPr>
              <a:defRPr>
                <a:solidFill>
                  <a:schemeClr val="tx1">
                    <a:lumMod val="65000"/>
                  </a:schemeClr>
                </a:solidFill>
              </a:defRPr>
            </a:lvl1pPr>
          </a:lstStyle>
          <a:p>
            <a:fld id="{AFAF3150-2BC7-4632-A362-3F08B966799F}" type="slidenum">
              <a:rPr lang="fa-IR" smtClean="0"/>
              <a:t>‹#›</a:t>
            </a:fld>
            <a:endParaRPr lang="fa-IR"/>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813281744"/>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r">
              <a:defRPr>
                <a:solidFill>
                  <a:srgbClr val="0070C0"/>
                </a:solidFill>
                <a:cs typeface="B Titr" panose="00000700000000000000" pitchFamily="2" charset="-78"/>
              </a:defRPr>
            </a:lvl1pPr>
          </a:lstStyle>
          <a:p>
            <a:r>
              <a:rPr lang="en-US"/>
              <a:t>Click to edit Master title style</a:t>
            </a:r>
            <a:endParaRPr lang="en-US" dirty="0"/>
          </a:p>
        </p:txBody>
      </p:sp>
      <p:sp>
        <p:nvSpPr>
          <p:cNvPr id="3" name="Content Placeholder 2"/>
          <p:cNvSpPr>
            <a:spLocks noGrp="1"/>
          </p:cNvSpPr>
          <p:nvPr>
            <p:ph idx="1"/>
          </p:nvPr>
        </p:nvSpPr>
        <p:spPr>
          <a:xfrm>
            <a:off x="1261872" y="1828800"/>
            <a:ext cx="9139428" cy="4351337"/>
          </a:xfrm>
        </p:spPr>
        <p:txBody>
          <a:bodyPr>
            <a:normAutofit/>
          </a:bodyPr>
          <a:lstStyle>
            <a:lvl1pPr marL="0" indent="0">
              <a:buFontTx/>
              <a:buNone/>
              <a:defRPr sz="2800">
                <a:cs typeface="B Nazanin" panose="00000400000000000000" pitchFamily="2" charset="-78"/>
              </a:defRPr>
            </a:lvl1pPr>
            <a:lvl2pPr marL="274320" indent="0">
              <a:buFontTx/>
              <a:buNone/>
              <a:defRPr sz="2800">
                <a:cs typeface="B Nazanin" panose="00000400000000000000" pitchFamily="2" charset="-78"/>
              </a:defRPr>
            </a:lvl2pPr>
            <a:lvl3pPr marL="548640" indent="0">
              <a:buFontTx/>
              <a:buNone/>
              <a:defRPr sz="2800">
                <a:cs typeface="B Nazanin" panose="00000400000000000000" pitchFamily="2" charset="-78"/>
              </a:defRPr>
            </a:lvl3pPr>
            <a:lvl4pPr marL="822960" indent="0">
              <a:buFontTx/>
              <a:buNone/>
              <a:defRPr sz="2800">
                <a:cs typeface="B Nazanin" panose="00000400000000000000" pitchFamily="2" charset="-78"/>
              </a:defRPr>
            </a:lvl4pPr>
            <a:lvl5pPr marL="1097280" indent="0">
              <a:buFontTx/>
              <a:buNone/>
              <a:defRPr sz="2800">
                <a:cs typeface="B Nazanin" panose="00000400000000000000" pitchFamily="2" charset="-78"/>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a:xfrm rot="5400000" flipH="1">
            <a:off x="8923022" y="3010217"/>
            <a:ext cx="5654040" cy="365125"/>
          </a:xfrm>
        </p:spPr>
        <p:txBody>
          <a:bodyPr/>
          <a:lstStyle>
            <a:lvl1pPr algn="ctr" rtl="1">
              <a:defRPr sz="1800">
                <a:cs typeface="B Titr" panose="00000700000000000000" pitchFamily="2" charset="-78"/>
              </a:defRPr>
            </a:lvl1pPr>
          </a:lstStyle>
          <a:p>
            <a:r>
              <a:rPr lang="fa-IR" dirty="0"/>
              <a:t>بررسی مولفه های هدررفت آب شهر دانسفهان</a:t>
            </a:r>
          </a:p>
        </p:txBody>
      </p:sp>
      <p:sp>
        <p:nvSpPr>
          <p:cNvPr id="6" name="Slide Number Placeholder 5"/>
          <p:cNvSpPr>
            <a:spLocks noGrp="1"/>
          </p:cNvSpPr>
          <p:nvPr>
            <p:ph type="sldNum" sz="quarter" idx="12"/>
          </p:nvPr>
        </p:nvSpPr>
        <p:spPr/>
        <p:txBody>
          <a:bodyPr>
            <a:normAutofit/>
          </a:bodyPr>
          <a:lstStyle>
            <a:lvl1pPr>
              <a:defRPr sz="2800">
                <a:cs typeface="B Titr" panose="00000700000000000000" pitchFamily="2" charset="-78"/>
              </a:defRPr>
            </a:lvl1pPr>
          </a:lstStyle>
          <a:p>
            <a:fld id="{AFAF3150-2BC7-4632-A362-3F08B966799F}" type="slidenum">
              <a:rPr lang="fa-IR" smtClean="0"/>
              <a:pPr/>
              <a:t>‹#›</a:t>
            </a:fld>
            <a:endParaRPr lang="fa-I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9241" y="6004230"/>
            <a:ext cx="746760" cy="761695"/>
          </a:xfrm>
          <a:prstGeom prst="rect">
            <a:avLst/>
          </a:prstGeom>
        </p:spPr>
      </p:pic>
    </p:spTree>
    <p:extLst>
      <p:ext uri="{BB962C8B-B14F-4D97-AF65-F5344CB8AC3E}">
        <p14:creationId xmlns:p14="http://schemas.microsoft.com/office/powerpoint/2010/main" val="2845353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61872" y="758952"/>
            <a:ext cx="9418320" cy="4041648"/>
          </a:xfrm>
        </p:spPr>
        <p:txBody>
          <a:bodyPr anchor="b">
            <a:normAutofit/>
          </a:bodyPr>
          <a:lstStyle>
            <a:lvl1pPr>
              <a:lnSpc>
                <a:spcPct val="85000"/>
              </a:lnSpc>
              <a:defRPr sz="7200" b="0"/>
            </a:lvl1pPr>
          </a:lstStyle>
          <a:p>
            <a:r>
              <a:rPr lang="en-US"/>
              <a:t>Click to edit Master title style</a:t>
            </a:r>
            <a:endParaRPr lang="en-US" dirty="0"/>
          </a:p>
        </p:txBody>
      </p:sp>
      <p:sp>
        <p:nvSpPr>
          <p:cNvPr id="3" name="Text Placeholder 2"/>
          <p:cNvSpPr>
            <a:spLocks noGrp="1"/>
          </p:cNvSpPr>
          <p:nvPr>
            <p:ph type="body" idx="1"/>
          </p:nvPr>
        </p:nvSpPr>
        <p:spPr>
          <a:xfrm>
            <a:off x="1261872" y="4800600"/>
            <a:ext cx="9418320" cy="1691640"/>
          </a:xfrm>
        </p:spPr>
        <p:txBody>
          <a:bodyPr anchor="t">
            <a:normAutofit/>
          </a:bodyPr>
          <a:lstStyle>
            <a:lvl1pPr marL="0" indent="0">
              <a:buNone/>
              <a:defRPr sz="22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E93B89B-706B-4AE1-A4E6-B5C7BFFCF12A}" type="datetime8">
              <a:rPr lang="fa-IR" smtClean="0"/>
              <a:t>5 مه 25</a:t>
            </a:fld>
            <a:endParaRPr lang="fa-IR"/>
          </a:p>
        </p:txBody>
      </p:sp>
      <p:sp>
        <p:nvSpPr>
          <p:cNvPr id="5" name="Footer Placeholder 4"/>
          <p:cNvSpPr>
            <a:spLocks noGrp="1"/>
          </p:cNvSpPr>
          <p:nvPr>
            <p:ph type="ftr" sz="quarter" idx="11"/>
          </p:nvPr>
        </p:nvSpPr>
        <p:spPr/>
        <p:txBody>
          <a:bodyPr/>
          <a:lstStyle/>
          <a:p>
            <a:r>
              <a:rPr lang="fa-IR" dirty="0"/>
              <a:t>بررسی مولفه های هدررفت آب شهر دانسفهان</a:t>
            </a:r>
          </a:p>
        </p:txBody>
      </p:sp>
      <p:sp>
        <p:nvSpPr>
          <p:cNvPr id="6" name="Slide Number Placeholder 5"/>
          <p:cNvSpPr>
            <a:spLocks noGrp="1"/>
          </p:cNvSpPr>
          <p:nvPr>
            <p:ph type="sldNum" sz="quarter" idx="12"/>
          </p:nvPr>
        </p:nvSpPr>
        <p:spPr/>
        <p:txBody>
          <a:bodyPr/>
          <a:lstStyle/>
          <a:p>
            <a:fld id="{AFAF3150-2BC7-4632-A362-3F08B966799F}" type="slidenum">
              <a:rPr lang="fa-IR" smtClean="0"/>
              <a:t>‹#›</a:t>
            </a:fld>
            <a:endParaRPr lang="fa-IR"/>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311827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14F72FF-D729-4F03-9A9A-878067A722E2}" type="datetimeFigureOut">
              <a:rPr lang="en-US" smtClean="0"/>
              <a:t>5/5/2025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F8ADED0-61E4-46EB-9C58-553A697251A4}" type="slidenum">
              <a:rPr lang="en-US" smtClean="0"/>
              <a:t>‹#›</a:t>
            </a:fld>
            <a:endParaRPr lang="en-US"/>
          </a:p>
        </p:txBody>
      </p:sp>
    </p:spTree>
    <p:extLst>
      <p:ext uri="{BB962C8B-B14F-4D97-AF65-F5344CB8AC3E}">
        <p14:creationId xmlns:p14="http://schemas.microsoft.com/office/powerpoint/2010/main" val="14175201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61872"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26480"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BCA36C2-16F4-4769-B334-1F6B2CF2B920}" type="datetime8">
              <a:rPr lang="fa-IR" smtClean="0"/>
              <a:t>5 مه 25</a:t>
            </a:fld>
            <a:endParaRPr lang="fa-IR"/>
          </a:p>
        </p:txBody>
      </p:sp>
      <p:sp>
        <p:nvSpPr>
          <p:cNvPr id="6" name="Footer Placeholder 5"/>
          <p:cNvSpPr>
            <a:spLocks noGrp="1"/>
          </p:cNvSpPr>
          <p:nvPr>
            <p:ph type="ftr" sz="quarter" idx="11"/>
          </p:nvPr>
        </p:nvSpPr>
        <p:spPr/>
        <p:txBody>
          <a:bodyPr/>
          <a:lstStyle/>
          <a:p>
            <a:r>
              <a:rPr lang="fa-IR" dirty="0"/>
              <a:t>بررسی مولفه های هدررفت آب شهر دانسفهان</a:t>
            </a:r>
          </a:p>
        </p:txBody>
      </p:sp>
      <p:sp>
        <p:nvSpPr>
          <p:cNvPr id="7" name="Slide Number Placeholder 6"/>
          <p:cNvSpPr>
            <a:spLocks noGrp="1"/>
          </p:cNvSpPr>
          <p:nvPr>
            <p:ph type="sldNum" sz="quarter" idx="12"/>
          </p:nvPr>
        </p:nvSpPr>
        <p:spPr/>
        <p:txBody>
          <a:bodyPr/>
          <a:lstStyle/>
          <a:p>
            <a:fld id="{AFAF3150-2BC7-4632-A362-3F08B966799F}" type="slidenum">
              <a:rPr lang="fa-IR" smtClean="0"/>
              <a:t>‹#›</a:t>
            </a:fld>
            <a:endParaRPr lang="fa-IR"/>
          </a:p>
        </p:txBody>
      </p:sp>
    </p:spTree>
    <p:extLst>
      <p:ext uri="{BB962C8B-B14F-4D97-AF65-F5344CB8AC3E}">
        <p14:creationId xmlns:p14="http://schemas.microsoft.com/office/powerpoint/2010/main" val="41515795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261872" y="1713655"/>
            <a:ext cx="4480560" cy="731520"/>
          </a:xfrm>
        </p:spPr>
        <p:txBody>
          <a:bodyPr anchor="b">
            <a:normAutofit/>
          </a:bodyPr>
          <a:lstStyle>
            <a:lvl1pPr marL="0" indent="0">
              <a:spcBef>
                <a:spcPts val="0"/>
              </a:spcBef>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61872"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26480" y="1713655"/>
            <a:ext cx="4480560" cy="731520"/>
          </a:xfrm>
        </p:spPr>
        <p:txBody>
          <a:bodyPr anchor="b">
            <a:normAutofit/>
          </a:bodyPr>
          <a:lstStyle>
            <a:lvl1pPr marL="0" indent="0">
              <a:lnSpc>
                <a:spcPct val="95000"/>
              </a:lnSpc>
              <a:spcBef>
                <a:spcPts val="0"/>
              </a:spcBef>
              <a:buNone/>
              <a:defRPr lang="en-US" sz="2000" b="0" kern="1200" dirty="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2000"/>
              </a:spcBef>
              <a:buFontTx/>
              <a:buNone/>
            </a:pPr>
            <a:r>
              <a:rPr lang="en-US"/>
              <a:t>Edit Master text styles</a:t>
            </a:r>
          </a:p>
        </p:txBody>
      </p:sp>
      <p:sp>
        <p:nvSpPr>
          <p:cNvPr id="6" name="Content Placeholder 5"/>
          <p:cNvSpPr>
            <a:spLocks noGrp="1"/>
          </p:cNvSpPr>
          <p:nvPr>
            <p:ph sz="quarter" idx="4"/>
          </p:nvPr>
        </p:nvSpPr>
        <p:spPr>
          <a:xfrm>
            <a:off x="6126480"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EAEA8AC-6820-4DAC-99C0-6536C09667D0}" type="datetime8">
              <a:rPr lang="fa-IR" smtClean="0"/>
              <a:t>5 مه 25</a:t>
            </a:fld>
            <a:endParaRPr lang="fa-IR"/>
          </a:p>
        </p:txBody>
      </p:sp>
      <p:sp>
        <p:nvSpPr>
          <p:cNvPr id="8" name="Footer Placeholder 7"/>
          <p:cNvSpPr>
            <a:spLocks noGrp="1"/>
          </p:cNvSpPr>
          <p:nvPr>
            <p:ph type="ftr" sz="quarter" idx="11"/>
          </p:nvPr>
        </p:nvSpPr>
        <p:spPr/>
        <p:txBody>
          <a:bodyPr/>
          <a:lstStyle/>
          <a:p>
            <a:r>
              <a:rPr lang="fa-IR" dirty="0"/>
              <a:t>بررسی مولفه های هدررفت آب شهر دانسفهان</a:t>
            </a:r>
          </a:p>
        </p:txBody>
      </p:sp>
      <p:sp>
        <p:nvSpPr>
          <p:cNvPr id="9" name="Slide Number Placeholder 8"/>
          <p:cNvSpPr>
            <a:spLocks noGrp="1"/>
          </p:cNvSpPr>
          <p:nvPr>
            <p:ph type="sldNum" sz="quarter" idx="12"/>
          </p:nvPr>
        </p:nvSpPr>
        <p:spPr/>
        <p:txBody>
          <a:bodyPr/>
          <a:lstStyle/>
          <a:p>
            <a:fld id="{AFAF3150-2BC7-4632-A362-3F08B966799F}" type="slidenum">
              <a:rPr lang="fa-IR" smtClean="0"/>
              <a:t>‹#›</a:t>
            </a:fld>
            <a:endParaRPr lang="fa-IR"/>
          </a:p>
        </p:txBody>
      </p:sp>
    </p:spTree>
    <p:extLst>
      <p:ext uri="{BB962C8B-B14F-4D97-AF65-F5344CB8AC3E}">
        <p14:creationId xmlns:p14="http://schemas.microsoft.com/office/powerpoint/2010/main" val="510138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44FC0C1-C19A-4EBB-B3A9-5D1CA75FE297}" type="datetime8">
              <a:rPr lang="fa-IR" smtClean="0"/>
              <a:t>5 مه 25</a:t>
            </a:fld>
            <a:endParaRPr lang="fa-IR"/>
          </a:p>
        </p:txBody>
      </p:sp>
      <p:sp>
        <p:nvSpPr>
          <p:cNvPr id="4" name="Footer Placeholder 3"/>
          <p:cNvSpPr>
            <a:spLocks noGrp="1"/>
          </p:cNvSpPr>
          <p:nvPr>
            <p:ph type="ftr" sz="quarter" idx="11"/>
          </p:nvPr>
        </p:nvSpPr>
        <p:spPr/>
        <p:txBody>
          <a:bodyPr/>
          <a:lstStyle/>
          <a:p>
            <a:r>
              <a:rPr lang="fa-IR" dirty="0"/>
              <a:t>بررسی مولفه های هدررفت آب شهر دانسفهان</a:t>
            </a:r>
          </a:p>
        </p:txBody>
      </p:sp>
      <p:sp>
        <p:nvSpPr>
          <p:cNvPr id="5" name="Slide Number Placeholder 4"/>
          <p:cNvSpPr>
            <a:spLocks noGrp="1"/>
          </p:cNvSpPr>
          <p:nvPr>
            <p:ph type="sldNum" sz="quarter" idx="12"/>
          </p:nvPr>
        </p:nvSpPr>
        <p:spPr/>
        <p:txBody>
          <a:bodyPr/>
          <a:lstStyle/>
          <a:p>
            <a:fld id="{AFAF3150-2BC7-4632-A362-3F08B966799F}" type="slidenum">
              <a:rPr lang="fa-IR" smtClean="0"/>
              <a:t>‹#›</a:t>
            </a:fld>
            <a:endParaRPr lang="fa-IR"/>
          </a:p>
        </p:txBody>
      </p:sp>
    </p:spTree>
    <p:extLst>
      <p:ext uri="{BB962C8B-B14F-4D97-AF65-F5344CB8AC3E}">
        <p14:creationId xmlns:p14="http://schemas.microsoft.com/office/powerpoint/2010/main" val="34037009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CEC345-D02B-4CFE-BB4E-CA8743778DEC}" type="datetime8">
              <a:rPr lang="fa-IR" smtClean="0"/>
              <a:t>5 مه 25</a:t>
            </a:fld>
            <a:endParaRPr lang="fa-IR"/>
          </a:p>
        </p:txBody>
      </p:sp>
      <p:sp>
        <p:nvSpPr>
          <p:cNvPr id="3" name="Footer Placeholder 2"/>
          <p:cNvSpPr>
            <a:spLocks noGrp="1"/>
          </p:cNvSpPr>
          <p:nvPr>
            <p:ph type="ftr" sz="quarter" idx="11"/>
          </p:nvPr>
        </p:nvSpPr>
        <p:spPr/>
        <p:txBody>
          <a:bodyPr/>
          <a:lstStyle/>
          <a:p>
            <a:r>
              <a:rPr lang="fa-IR" dirty="0"/>
              <a:t>بررسی مولفه های هدررفت آب شهر دانسفهان</a:t>
            </a:r>
          </a:p>
        </p:txBody>
      </p:sp>
      <p:sp>
        <p:nvSpPr>
          <p:cNvPr id="4" name="Slide Number Placeholder 3"/>
          <p:cNvSpPr>
            <a:spLocks noGrp="1"/>
          </p:cNvSpPr>
          <p:nvPr>
            <p:ph type="sldNum" sz="quarter" idx="12"/>
          </p:nvPr>
        </p:nvSpPr>
        <p:spPr/>
        <p:txBody>
          <a:bodyPr/>
          <a:lstStyle/>
          <a:p>
            <a:fld id="{AFAF3150-2BC7-4632-A362-3F08B966799F}" type="slidenum">
              <a:rPr lang="fa-IR" smtClean="0"/>
              <a:t>‹#›</a:t>
            </a:fld>
            <a:endParaRPr lang="fa-IR"/>
          </a:p>
        </p:txBody>
      </p:sp>
    </p:spTree>
    <p:extLst>
      <p:ext uri="{BB962C8B-B14F-4D97-AF65-F5344CB8AC3E}">
        <p14:creationId xmlns:p14="http://schemas.microsoft.com/office/powerpoint/2010/main" val="1644141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nchor="b">
            <a:normAutofit/>
          </a:bodyPr>
          <a:lstStyle>
            <a:lvl1pPr>
              <a:defRPr sz="3200" b="0" baseline="0"/>
            </a:lvl1pPr>
          </a:lstStyle>
          <a:p>
            <a:r>
              <a:rPr lang="en-US"/>
              <a:t>Click to edit Master title style</a:t>
            </a:r>
            <a:endParaRPr lang="en-US" dirty="0"/>
          </a:p>
        </p:txBody>
      </p:sp>
      <p:sp>
        <p:nvSpPr>
          <p:cNvPr id="3" name="Content Placeholder 2"/>
          <p:cNvSpPr>
            <a:spLocks noGrp="1"/>
          </p:cNvSpPr>
          <p:nvPr>
            <p:ph idx="1"/>
          </p:nvPr>
        </p:nvSpPr>
        <p:spPr>
          <a:xfrm>
            <a:off x="4504267" y="685800"/>
            <a:ext cx="6079066" cy="548640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1248" y="2099734"/>
            <a:ext cx="32004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42E3136-E3D7-4411-8513-A11D3C38AF3C}" type="datetime8">
              <a:rPr lang="fa-IR" smtClean="0"/>
              <a:t>5 مه 25</a:t>
            </a:fld>
            <a:endParaRPr lang="fa-IR"/>
          </a:p>
        </p:txBody>
      </p:sp>
      <p:sp>
        <p:nvSpPr>
          <p:cNvPr id="6" name="Footer Placeholder 5"/>
          <p:cNvSpPr>
            <a:spLocks noGrp="1"/>
          </p:cNvSpPr>
          <p:nvPr>
            <p:ph type="ftr" sz="quarter" idx="11"/>
          </p:nvPr>
        </p:nvSpPr>
        <p:spPr/>
        <p:txBody>
          <a:bodyPr/>
          <a:lstStyle/>
          <a:p>
            <a:r>
              <a:rPr lang="fa-IR" dirty="0"/>
              <a:t>بررسی مولفه های هدررفت آب شهر دانسفهان</a:t>
            </a:r>
          </a:p>
        </p:txBody>
      </p:sp>
      <p:sp>
        <p:nvSpPr>
          <p:cNvPr id="7" name="Slide Number Placeholder 6"/>
          <p:cNvSpPr>
            <a:spLocks noGrp="1"/>
          </p:cNvSpPr>
          <p:nvPr>
            <p:ph type="sldNum" sz="quarter" idx="12"/>
          </p:nvPr>
        </p:nvSpPr>
        <p:spPr/>
        <p:txBody>
          <a:bodyPr/>
          <a:lstStyle/>
          <a:p>
            <a:fld id="{AFAF3150-2BC7-4632-A362-3F08B966799F}" type="slidenum">
              <a:rPr lang="fa-IR" smtClean="0"/>
              <a:t>‹#›</a:t>
            </a:fld>
            <a:endParaRPr lang="fa-IR"/>
          </a:p>
        </p:txBody>
      </p:sp>
    </p:spTree>
    <p:extLst>
      <p:ext uri="{BB962C8B-B14F-4D97-AF65-F5344CB8AC3E}">
        <p14:creationId xmlns:p14="http://schemas.microsoft.com/office/powerpoint/2010/main" val="36679798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5105400"/>
            <a:ext cx="1129284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4400" y="5257800"/>
            <a:ext cx="9982200" cy="914400"/>
          </a:xfrm>
        </p:spPr>
        <p:txBody>
          <a:bodyPr anchor="b">
            <a:normAutofit/>
          </a:bodyPr>
          <a:lstStyle>
            <a:lvl1pPr>
              <a:defRPr sz="2800" b="0">
                <a:solidFill>
                  <a:schemeClr val="bg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1292840" cy="5128923"/>
          </a:xfrm>
          <a:solidFill>
            <a:schemeClr val="accent1"/>
          </a:solid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4400" y="6108589"/>
            <a:ext cx="998220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CE43E241-13B1-4F2F-9F91-B3006EB040C1}" type="datetime8">
              <a:rPr lang="fa-IR" smtClean="0"/>
              <a:t>5 مه 25</a:t>
            </a:fld>
            <a:endParaRPr lang="fa-IR"/>
          </a:p>
        </p:txBody>
      </p:sp>
      <p:sp>
        <p:nvSpPr>
          <p:cNvPr id="6" name="Footer Placeholder 5"/>
          <p:cNvSpPr>
            <a:spLocks noGrp="1"/>
          </p:cNvSpPr>
          <p:nvPr>
            <p:ph type="ftr" sz="quarter" idx="11"/>
          </p:nvPr>
        </p:nvSpPr>
        <p:spPr/>
        <p:txBody>
          <a:bodyPr/>
          <a:lstStyle/>
          <a:p>
            <a:r>
              <a:rPr lang="fa-IR" dirty="0"/>
              <a:t>بررسی مولفه های هدررفت آب شهر دانسفهان</a:t>
            </a:r>
            <a:endParaRPr lang="en-US" dirty="0"/>
          </a:p>
        </p:txBody>
      </p:sp>
      <p:sp>
        <p:nvSpPr>
          <p:cNvPr id="7" name="Slide Number Placeholder 6"/>
          <p:cNvSpPr>
            <a:spLocks noGrp="1"/>
          </p:cNvSpPr>
          <p:nvPr>
            <p:ph type="sldNum" sz="quarter" idx="12"/>
          </p:nvPr>
        </p:nvSpPr>
        <p:spPr/>
        <p:txBody>
          <a:bodyPr/>
          <a:lstStyle/>
          <a:p>
            <a:fld id="{AFAF3150-2BC7-4632-A362-3F08B966799F}" type="slidenum">
              <a:rPr lang="fa-IR" smtClean="0"/>
              <a:t>‹#›</a:t>
            </a:fld>
            <a:endParaRPr lang="fa-IR"/>
          </a:p>
        </p:txBody>
      </p:sp>
    </p:spTree>
    <p:extLst>
      <p:ext uri="{BB962C8B-B14F-4D97-AF65-F5344CB8AC3E}">
        <p14:creationId xmlns:p14="http://schemas.microsoft.com/office/powerpoint/2010/main" val="5913949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5F699D-F699-4CFA-AA65-F8C965A9A833}" type="datetime8">
              <a:rPr lang="fa-IR" smtClean="0"/>
              <a:t>5 مه 25</a:t>
            </a:fld>
            <a:endParaRPr lang="fa-IR"/>
          </a:p>
        </p:txBody>
      </p:sp>
      <p:sp>
        <p:nvSpPr>
          <p:cNvPr id="5" name="Footer Placeholder 4"/>
          <p:cNvSpPr>
            <a:spLocks noGrp="1"/>
          </p:cNvSpPr>
          <p:nvPr>
            <p:ph type="ftr" sz="quarter" idx="11"/>
          </p:nvPr>
        </p:nvSpPr>
        <p:spPr/>
        <p:txBody>
          <a:bodyPr/>
          <a:lstStyle/>
          <a:p>
            <a:r>
              <a:rPr lang="fa-IR" dirty="0"/>
              <a:t>بررسی مولفه های هدررفت آب شهر دانسفهان</a:t>
            </a:r>
          </a:p>
        </p:txBody>
      </p:sp>
      <p:sp>
        <p:nvSpPr>
          <p:cNvPr id="6" name="Slide Number Placeholder 5"/>
          <p:cNvSpPr>
            <a:spLocks noGrp="1"/>
          </p:cNvSpPr>
          <p:nvPr>
            <p:ph type="sldNum" sz="quarter" idx="12"/>
          </p:nvPr>
        </p:nvSpPr>
        <p:spPr/>
        <p:txBody>
          <a:bodyPr/>
          <a:lstStyle/>
          <a:p>
            <a:fld id="{AFAF3150-2BC7-4632-A362-3F08B966799F}" type="slidenum">
              <a:rPr lang="fa-IR" smtClean="0"/>
              <a:t>‹#›</a:t>
            </a:fld>
            <a:endParaRPr lang="fa-IR"/>
          </a:p>
        </p:txBody>
      </p:sp>
    </p:spTree>
    <p:extLst>
      <p:ext uri="{BB962C8B-B14F-4D97-AF65-F5344CB8AC3E}">
        <p14:creationId xmlns:p14="http://schemas.microsoft.com/office/powerpoint/2010/main" val="27319025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62000" y="381000"/>
            <a:ext cx="7734300" cy="589756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1D6C4C-C346-48B4-99B8-B990CA55A43E}" type="datetime8">
              <a:rPr lang="fa-IR" smtClean="0"/>
              <a:t>5 مه 25</a:t>
            </a:fld>
            <a:endParaRPr lang="fa-IR"/>
          </a:p>
        </p:txBody>
      </p:sp>
      <p:sp>
        <p:nvSpPr>
          <p:cNvPr id="5" name="Footer Placeholder 4"/>
          <p:cNvSpPr>
            <a:spLocks noGrp="1"/>
          </p:cNvSpPr>
          <p:nvPr>
            <p:ph type="ftr" sz="quarter" idx="11"/>
          </p:nvPr>
        </p:nvSpPr>
        <p:spPr/>
        <p:txBody>
          <a:bodyPr/>
          <a:lstStyle/>
          <a:p>
            <a:r>
              <a:rPr lang="fa-IR" dirty="0"/>
              <a:t>بررسی مولفه های هدررفت آب شهر دانسفهان</a:t>
            </a:r>
          </a:p>
        </p:txBody>
      </p:sp>
      <p:sp>
        <p:nvSpPr>
          <p:cNvPr id="6" name="Slide Number Placeholder 5"/>
          <p:cNvSpPr>
            <a:spLocks noGrp="1"/>
          </p:cNvSpPr>
          <p:nvPr>
            <p:ph type="sldNum" sz="quarter" idx="12"/>
          </p:nvPr>
        </p:nvSpPr>
        <p:spPr/>
        <p:txBody>
          <a:bodyPr/>
          <a:lstStyle/>
          <a:p>
            <a:fld id="{AFAF3150-2BC7-4632-A362-3F08B966799F}" type="slidenum">
              <a:rPr lang="fa-IR" smtClean="0"/>
              <a:t>‹#›</a:t>
            </a:fld>
            <a:endParaRPr lang="fa-IR"/>
          </a:p>
        </p:txBody>
      </p:sp>
    </p:spTree>
    <p:extLst>
      <p:ext uri="{BB962C8B-B14F-4D97-AF65-F5344CB8AC3E}">
        <p14:creationId xmlns:p14="http://schemas.microsoft.com/office/powerpoint/2010/main" val="21674743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Sample clean page">
    <p:spTree>
      <p:nvGrpSpPr>
        <p:cNvPr id="1" name=""/>
        <p:cNvGrpSpPr/>
        <p:nvPr/>
      </p:nvGrpSpPr>
      <p:grpSpPr>
        <a:xfrm>
          <a:off x="0" y="0"/>
          <a:ext cx="0" cy="0"/>
          <a:chOff x="0" y="0"/>
          <a:chExt cx="0" cy="0"/>
        </a:xfrm>
      </p:grpSpPr>
      <p:sp>
        <p:nvSpPr>
          <p:cNvPr id="17" name="Title 8"/>
          <p:cNvSpPr>
            <a:spLocks noGrp="1"/>
          </p:cNvSpPr>
          <p:nvPr>
            <p:ph type="title"/>
          </p:nvPr>
        </p:nvSpPr>
        <p:spPr>
          <a:xfrm>
            <a:off x="364067" y="683683"/>
            <a:ext cx="6400800" cy="698500"/>
          </a:xfrm>
          <a:prstGeom prst="rect">
            <a:avLst/>
          </a:prstGeom>
        </p:spPr>
        <p:txBody>
          <a:bodyPr/>
          <a:lstStyle>
            <a:lvl1pPr algn="l">
              <a:defRPr sz="2400">
                <a:solidFill>
                  <a:schemeClr val="tx1">
                    <a:lumMod val="65000"/>
                    <a:lumOff val="35000"/>
                  </a:schemeClr>
                </a:solidFill>
                <a:latin typeface="Roboto Condensed" panose="02000000000000000000" pitchFamily="2" charset="0"/>
                <a:cs typeface="Roboto Condensed" panose="02000000000000000000" pitchFamily="2" charset="0"/>
              </a:defRPr>
            </a:lvl1pPr>
          </a:lstStyle>
          <a:p>
            <a:r>
              <a:rPr lang="en-US" dirty="0"/>
              <a:t>Click to edit Master title style</a:t>
            </a:r>
          </a:p>
        </p:txBody>
      </p:sp>
      <p:sp>
        <p:nvSpPr>
          <p:cNvPr id="48" name="Text Placeholder 27"/>
          <p:cNvSpPr>
            <a:spLocks noGrp="1"/>
          </p:cNvSpPr>
          <p:nvPr>
            <p:ph type="body" sz="quarter" idx="25"/>
          </p:nvPr>
        </p:nvSpPr>
        <p:spPr>
          <a:xfrm>
            <a:off x="364067" y="1253460"/>
            <a:ext cx="6400800" cy="381065"/>
          </a:xfrm>
          <a:prstGeom prst="rect">
            <a:avLst/>
          </a:prstGeom>
        </p:spPr>
        <p:txBody>
          <a:bodyPr/>
          <a:lstStyle>
            <a:lvl1pPr marL="0" indent="0" algn="l">
              <a:buNone/>
              <a:defRPr sz="900" baseline="0">
                <a:solidFill>
                  <a:schemeClr val="bg1">
                    <a:lumMod val="65000"/>
                  </a:schemeClr>
                </a:solidFill>
                <a:latin typeface="Roboto Condensed" panose="02000000000000000000" pitchFamily="2" charset="0"/>
                <a:cs typeface="Roboto Condensed" panose="02000000000000000000" pitchFamily="2" charset="0"/>
              </a:defRPr>
            </a:lvl1pPr>
          </a:lstStyle>
          <a:p>
            <a:pPr lvl="0"/>
            <a:r>
              <a:rPr lang="en-US"/>
              <a:t>Click to edit Master text styles</a:t>
            </a:r>
          </a:p>
        </p:txBody>
      </p:sp>
    </p:spTree>
    <p:extLst>
      <p:ext uri="{BB962C8B-B14F-4D97-AF65-F5344CB8AC3E}">
        <p14:creationId xmlns:p14="http://schemas.microsoft.com/office/powerpoint/2010/main" val="26673835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Title 8"/>
          <p:cNvSpPr>
            <a:spLocks noGrp="1"/>
          </p:cNvSpPr>
          <p:nvPr>
            <p:ph type="title"/>
          </p:nvPr>
        </p:nvSpPr>
        <p:spPr>
          <a:xfrm>
            <a:off x="364068" y="683685"/>
            <a:ext cx="8652933" cy="698500"/>
          </a:xfrm>
          <a:prstGeom prst="rect">
            <a:avLst/>
          </a:prstGeom>
        </p:spPr>
        <p:txBody>
          <a:bodyPr vert="horz"/>
          <a:lstStyle>
            <a:lvl1pPr algn="l">
              <a:defRPr sz="2880">
                <a:solidFill>
                  <a:schemeClr val="tx1">
                    <a:lumMod val="65000"/>
                    <a:lumOff val="35000"/>
                  </a:schemeClr>
                </a:solidFill>
                <a:latin typeface="Roboto Condensed" panose="02000000000000000000" pitchFamily="2" charset="0"/>
                <a:cs typeface="Roboto Condensed" panose="02000000000000000000" pitchFamily="2" charset="0"/>
              </a:defRPr>
            </a:lvl1pPr>
          </a:lstStyle>
          <a:p>
            <a:r>
              <a:rPr lang="en-US" dirty="0"/>
              <a:t>Click to edit Master title style</a:t>
            </a:r>
          </a:p>
        </p:txBody>
      </p:sp>
      <p:sp>
        <p:nvSpPr>
          <p:cNvPr id="6" name="Text Placeholder 27"/>
          <p:cNvSpPr>
            <a:spLocks noGrp="1"/>
          </p:cNvSpPr>
          <p:nvPr>
            <p:ph type="body" sz="quarter" idx="25" hasCustomPrompt="1"/>
          </p:nvPr>
        </p:nvSpPr>
        <p:spPr>
          <a:xfrm>
            <a:off x="364068" y="1253460"/>
            <a:ext cx="8652933" cy="381065"/>
          </a:xfrm>
          <a:prstGeom prst="rect">
            <a:avLst/>
          </a:prstGeom>
        </p:spPr>
        <p:txBody>
          <a:bodyPr vert="horz"/>
          <a:lstStyle>
            <a:lvl1pPr marL="0" indent="0" algn="l">
              <a:buNone/>
              <a:defRPr sz="1080" baseline="0">
                <a:solidFill>
                  <a:schemeClr val="bg1">
                    <a:lumMod val="65000"/>
                  </a:schemeClr>
                </a:solidFill>
                <a:latin typeface="Roboto Condensed" panose="02000000000000000000" pitchFamily="2" charset="0"/>
                <a:cs typeface="Roboto Condensed" panose="02000000000000000000" pitchFamily="2" charset="0"/>
              </a:defRPr>
            </a:lvl1pPr>
          </a:lstStyle>
          <a:p>
            <a:pPr lvl="0"/>
            <a:r>
              <a:rPr lang="en-US" dirty="0"/>
              <a:t>Click to edit Master title Style</a:t>
            </a:r>
          </a:p>
        </p:txBody>
      </p:sp>
    </p:spTree>
    <p:extLst>
      <p:ext uri="{BB962C8B-B14F-4D97-AF65-F5344CB8AC3E}">
        <p14:creationId xmlns:p14="http://schemas.microsoft.com/office/powerpoint/2010/main" val="1622184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14F72FF-D729-4F03-9A9A-878067A722E2}" type="datetimeFigureOut">
              <a:rPr lang="en-US" smtClean="0"/>
              <a:t>5/5/2025</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8F8ADED0-61E4-46EB-9C58-553A697251A4}" type="slidenum">
              <a:rPr lang="en-US" smtClean="0"/>
              <a:t>‹#›</a:t>
            </a:fld>
            <a:endParaRPr lang="en-US"/>
          </a:p>
        </p:txBody>
      </p:sp>
    </p:spTree>
    <p:extLst>
      <p:ext uri="{BB962C8B-B14F-4D97-AF65-F5344CB8AC3E}">
        <p14:creationId xmlns:p14="http://schemas.microsoft.com/office/powerpoint/2010/main" val="39384022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pic>
        <p:nvPicPr>
          <p:cNvPr id="11" name="Picture 10" descr="A picture containing text, hydrozoan&#10;&#10;Description automatically generated">
            <a:extLst>
              <a:ext uri="{FF2B5EF4-FFF2-40B4-BE49-F238E27FC236}">
                <a16:creationId xmlns:a16="http://schemas.microsoft.com/office/drawing/2014/main" id="{A0BB57BA-E1AF-BADD-C9AE-F4DC301A09E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4944354"/>
            <a:ext cx="12192000" cy="1913646"/>
          </a:xfrm>
          <a:prstGeom prst="rect">
            <a:avLst/>
          </a:prstGeom>
        </p:spPr>
      </p:pic>
      <p:sp>
        <p:nvSpPr>
          <p:cNvPr id="675" name="Picture Placeholder 674">
            <a:extLst>
              <a:ext uri="{FF2B5EF4-FFF2-40B4-BE49-F238E27FC236}">
                <a16:creationId xmlns:a16="http://schemas.microsoft.com/office/drawing/2014/main" id="{CEA60D86-957E-D026-D743-8BA35C411AB9}"/>
              </a:ext>
            </a:extLst>
          </p:cNvPr>
          <p:cNvSpPr>
            <a:spLocks noGrp="1"/>
          </p:cNvSpPr>
          <p:nvPr>
            <p:ph type="pic" sz="quarter" idx="13"/>
          </p:nvPr>
        </p:nvSpPr>
        <p:spPr>
          <a:xfrm>
            <a:off x="1083570" y="1597606"/>
            <a:ext cx="1868837" cy="1868348"/>
          </a:xfrm>
          <a:custGeom>
            <a:avLst/>
            <a:gdLst>
              <a:gd name="connsiteX0" fmla="*/ 934175 w 1868350"/>
              <a:gd name="connsiteY0" fmla="*/ 0 h 1868348"/>
              <a:gd name="connsiteX1" fmla="*/ 1868350 w 1868350"/>
              <a:gd name="connsiteY1" fmla="*/ 934174 h 1868348"/>
              <a:gd name="connsiteX2" fmla="*/ 934175 w 1868350"/>
              <a:gd name="connsiteY2" fmla="*/ 1868348 h 1868348"/>
              <a:gd name="connsiteX3" fmla="*/ 0 w 1868350"/>
              <a:gd name="connsiteY3" fmla="*/ 934174 h 1868348"/>
              <a:gd name="connsiteX4" fmla="*/ 934175 w 1868350"/>
              <a:gd name="connsiteY4" fmla="*/ 0 h 1868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8350" h="1868348">
                <a:moveTo>
                  <a:pt x="934175" y="0"/>
                </a:moveTo>
                <a:cubicBezTo>
                  <a:pt x="1450106" y="0"/>
                  <a:pt x="1868350" y="418244"/>
                  <a:pt x="1868350" y="934174"/>
                </a:cubicBezTo>
                <a:cubicBezTo>
                  <a:pt x="1868350" y="1450104"/>
                  <a:pt x="1450106" y="1868348"/>
                  <a:pt x="934175" y="1868348"/>
                </a:cubicBezTo>
                <a:cubicBezTo>
                  <a:pt x="418244" y="1868348"/>
                  <a:pt x="0" y="1450104"/>
                  <a:pt x="0" y="934174"/>
                </a:cubicBezTo>
                <a:cubicBezTo>
                  <a:pt x="0" y="418244"/>
                  <a:pt x="418244" y="0"/>
                  <a:pt x="934175" y="0"/>
                </a:cubicBezTo>
                <a:close/>
              </a:path>
            </a:pathLst>
          </a:custGeom>
          <a:solidFill>
            <a:schemeClr val="bg1"/>
          </a:solidFill>
          <a:ln w="28575">
            <a:solidFill>
              <a:schemeClr val="bg1"/>
            </a:solidFill>
          </a:ln>
        </p:spPr>
        <p:txBody>
          <a:bodyPr wrap="square" anchor="ctr">
            <a:noAutofit/>
          </a:bodyPr>
          <a:lstStyle>
            <a:lvl1pPr marL="0" indent="0" algn="ctr">
              <a:buFontTx/>
              <a:buNone/>
              <a:defRPr sz="1800"/>
            </a:lvl1pPr>
          </a:lstStyle>
          <a:p>
            <a:endParaRPr lang="en-IN" dirty="0"/>
          </a:p>
        </p:txBody>
      </p:sp>
      <p:sp>
        <p:nvSpPr>
          <p:cNvPr id="676" name="Picture Placeholder 675">
            <a:extLst>
              <a:ext uri="{FF2B5EF4-FFF2-40B4-BE49-F238E27FC236}">
                <a16:creationId xmlns:a16="http://schemas.microsoft.com/office/drawing/2014/main" id="{6F5BF9FC-4117-7D32-51FA-CC3A84F460F8}"/>
              </a:ext>
            </a:extLst>
          </p:cNvPr>
          <p:cNvSpPr>
            <a:spLocks noGrp="1"/>
          </p:cNvSpPr>
          <p:nvPr>
            <p:ph type="pic" sz="quarter" idx="14"/>
          </p:nvPr>
        </p:nvSpPr>
        <p:spPr>
          <a:xfrm>
            <a:off x="3802243" y="1597606"/>
            <a:ext cx="1868837" cy="1868348"/>
          </a:xfrm>
          <a:custGeom>
            <a:avLst/>
            <a:gdLst>
              <a:gd name="connsiteX0" fmla="*/ 934175 w 1868350"/>
              <a:gd name="connsiteY0" fmla="*/ 0 h 1868348"/>
              <a:gd name="connsiteX1" fmla="*/ 1868350 w 1868350"/>
              <a:gd name="connsiteY1" fmla="*/ 934174 h 1868348"/>
              <a:gd name="connsiteX2" fmla="*/ 934175 w 1868350"/>
              <a:gd name="connsiteY2" fmla="*/ 1868348 h 1868348"/>
              <a:gd name="connsiteX3" fmla="*/ 0 w 1868350"/>
              <a:gd name="connsiteY3" fmla="*/ 934174 h 1868348"/>
              <a:gd name="connsiteX4" fmla="*/ 934175 w 1868350"/>
              <a:gd name="connsiteY4" fmla="*/ 0 h 1868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8350" h="1868348">
                <a:moveTo>
                  <a:pt x="934175" y="0"/>
                </a:moveTo>
                <a:cubicBezTo>
                  <a:pt x="1450106" y="0"/>
                  <a:pt x="1868350" y="418244"/>
                  <a:pt x="1868350" y="934174"/>
                </a:cubicBezTo>
                <a:cubicBezTo>
                  <a:pt x="1868350" y="1450104"/>
                  <a:pt x="1450106" y="1868348"/>
                  <a:pt x="934175" y="1868348"/>
                </a:cubicBezTo>
                <a:cubicBezTo>
                  <a:pt x="418244" y="1868348"/>
                  <a:pt x="0" y="1450104"/>
                  <a:pt x="0" y="934174"/>
                </a:cubicBezTo>
                <a:cubicBezTo>
                  <a:pt x="0" y="418244"/>
                  <a:pt x="418244" y="0"/>
                  <a:pt x="934175" y="0"/>
                </a:cubicBezTo>
                <a:close/>
              </a:path>
            </a:pathLst>
          </a:custGeom>
          <a:solidFill>
            <a:schemeClr val="bg1"/>
          </a:solidFill>
          <a:ln w="28575">
            <a:solidFill>
              <a:schemeClr val="bg1"/>
            </a:solidFill>
          </a:ln>
        </p:spPr>
        <p:txBody>
          <a:bodyPr wrap="square" anchor="ctr">
            <a:noAutofit/>
          </a:bodyPr>
          <a:lstStyle>
            <a:lvl1pPr marL="0" indent="0" algn="ctr">
              <a:buFontTx/>
              <a:buNone/>
              <a:defRPr sz="1800"/>
            </a:lvl1pPr>
          </a:lstStyle>
          <a:p>
            <a:endParaRPr lang="en-IN"/>
          </a:p>
        </p:txBody>
      </p:sp>
      <p:sp>
        <p:nvSpPr>
          <p:cNvPr id="677" name="Picture Placeholder 676">
            <a:extLst>
              <a:ext uri="{FF2B5EF4-FFF2-40B4-BE49-F238E27FC236}">
                <a16:creationId xmlns:a16="http://schemas.microsoft.com/office/drawing/2014/main" id="{68AA7B37-0A07-425D-0CDC-E7EEDA6ADA24}"/>
              </a:ext>
            </a:extLst>
          </p:cNvPr>
          <p:cNvSpPr>
            <a:spLocks noGrp="1"/>
          </p:cNvSpPr>
          <p:nvPr>
            <p:ph type="pic" sz="quarter" idx="15"/>
          </p:nvPr>
        </p:nvSpPr>
        <p:spPr>
          <a:xfrm>
            <a:off x="6520916" y="1597606"/>
            <a:ext cx="1868837" cy="1868348"/>
          </a:xfrm>
          <a:custGeom>
            <a:avLst/>
            <a:gdLst>
              <a:gd name="connsiteX0" fmla="*/ 934175 w 1868350"/>
              <a:gd name="connsiteY0" fmla="*/ 0 h 1868348"/>
              <a:gd name="connsiteX1" fmla="*/ 1868350 w 1868350"/>
              <a:gd name="connsiteY1" fmla="*/ 934174 h 1868348"/>
              <a:gd name="connsiteX2" fmla="*/ 934175 w 1868350"/>
              <a:gd name="connsiteY2" fmla="*/ 1868348 h 1868348"/>
              <a:gd name="connsiteX3" fmla="*/ 0 w 1868350"/>
              <a:gd name="connsiteY3" fmla="*/ 934174 h 1868348"/>
              <a:gd name="connsiteX4" fmla="*/ 934175 w 1868350"/>
              <a:gd name="connsiteY4" fmla="*/ 0 h 1868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8350" h="1868348">
                <a:moveTo>
                  <a:pt x="934175" y="0"/>
                </a:moveTo>
                <a:cubicBezTo>
                  <a:pt x="1450106" y="0"/>
                  <a:pt x="1868350" y="418244"/>
                  <a:pt x="1868350" y="934174"/>
                </a:cubicBezTo>
                <a:cubicBezTo>
                  <a:pt x="1868350" y="1450104"/>
                  <a:pt x="1450106" y="1868348"/>
                  <a:pt x="934175" y="1868348"/>
                </a:cubicBezTo>
                <a:cubicBezTo>
                  <a:pt x="418244" y="1868348"/>
                  <a:pt x="0" y="1450104"/>
                  <a:pt x="0" y="934174"/>
                </a:cubicBezTo>
                <a:cubicBezTo>
                  <a:pt x="0" y="418244"/>
                  <a:pt x="418244" y="0"/>
                  <a:pt x="934175" y="0"/>
                </a:cubicBezTo>
                <a:close/>
              </a:path>
            </a:pathLst>
          </a:custGeom>
          <a:solidFill>
            <a:schemeClr val="bg1"/>
          </a:solidFill>
          <a:ln w="28575">
            <a:solidFill>
              <a:schemeClr val="bg1"/>
            </a:solidFill>
          </a:ln>
        </p:spPr>
        <p:txBody>
          <a:bodyPr wrap="square" anchor="ctr">
            <a:noAutofit/>
          </a:bodyPr>
          <a:lstStyle>
            <a:lvl1pPr marL="0" indent="0" algn="ctr">
              <a:buFontTx/>
              <a:buNone/>
              <a:defRPr sz="1800"/>
            </a:lvl1pPr>
          </a:lstStyle>
          <a:p>
            <a:endParaRPr lang="en-IN" dirty="0"/>
          </a:p>
        </p:txBody>
      </p:sp>
      <p:sp>
        <p:nvSpPr>
          <p:cNvPr id="678" name="Picture Placeholder 677">
            <a:extLst>
              <a:ext uri="{FF2B5EF4-FFF2-40B4-BE49-F238E27FC236}">
                <a16:creationId xmlns:a16="http://schemas.microsoft.com/office/drawing/2014/main" id="{86894AC2-1982-EF4F-B991-E8B95B6AA0E7}"/>
              </a:ext>
            </a:extLst>
          </p:cNvPr>
          <p:cNvSpPr>
            <a:spLocks noGrp="1"/>
          </p:cNvSpPr>
          <p:nvPr>
            <p:ph type="pic" sz="quarter" idx="16"/>
          </p:nvPr>
        </p:nvSpPr>
        <p:spPr>
          <a:xfrm>
            <a:off x="9239590" y="1597606"/>
            <a:ext cx="1868837" cy="1868348"/>
          </a:xfrm>
          <a:custGeom>
            <a:avLst/>
            <a:gdLst>
              <a:gd name="connsiteX0" fmla="*/ 934175 w 1868350"/>
              <a:gd name="connsiteY0" fmla="*/ 0 h 1868348"/>
              <a:gd name="connsiteX1" fmla="*/ 1868350 w 1868350"/>
              <a:gd name="connsiteY1" fmla="*/ 934174 h 1868348"/>
              <a:gd name="connsiteX2" fmla="*/ 934175 w 1868350"/>
              <a:gd name="connsiteY2" fmla="*/ 1868348 h 1868348"/>
              <a:gd name="connsiteX3" fmla="*/ 0 w 1868350"/>
              <a:gd name="connsiteY3" fmla="*/ 934174 h 1868348"/>
              <a:gd name="connsiteX4" fmla="*/ 934175 w 1868350"/>
              <a:gd name="connsiteY4" fmla="*/ 0 h 1868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8350" h="1868348">
                <a:moveTo>
                  <a:pt x="934175" y="0"/>
                </a:moveTo>
                <a:cubicBezTo>
                  <a:pt x="1450106" y="0"/>
                  <a:pt x="1868350" y="418244"/>
                  <a:pt x="1868350" y="934174"/>
                </a:cubicBezTo>
                <a:cubicBezTo>
                  <a:pt x="1868350" y="1450104"/>
                  <a:pt x="1450106" y="1868348"/>
                  <a:pt x="934175" y="1868348"/>
                </a:cubicBezTo>
                <a:cubicBezTo>
                  <a:pt x="418244" y="1868348"/>
                  <a:pt x="0" y="1450104"/>
                  <a:pt x="0" y="934174"/>
                </a:cubicBezTo>
                <a:cubicBezTo>
                  <a:pt x="0" y="418244"/>
                  <a:pt x="418244" y="0"/>
                  <a:pt x="934175" y="0"/>
                </a:cubicBezTo>
                <a:close/>
              </a:path>
            </a:pathLst>
          </a:custGeom>
          <a:solidFill>
            <a:schemeClr val="bg1"/>
          </a:solidFill>
          <a:ln w="28575">
            <a:solidFill>
              <a:schemeClr val="bg1"/>
            </a:solidFill>
          </a:ln>
        </p:spPr>
        <p:txBody>
          <a:bodyPr wrap="square" anchor="ctr">
            <a:noAutofit/>
          </a:bodyPr>
          <a:lstStyle>
            <a:lvl1pPr marL="0" indent="0" algn="ctr">
              <a:buFontTx/>
              <a:buNone/>
              <a:defRPr sz="1800"/>
            </a:lvl1pPr>
          </a:lstStyle>
          <a:p>
            <a:endParaRPr lang="en-IN"/>
          </a:p>
        </p:txBody>
      </p:sp>
      <p:sp>
        <p:nvSpPr>
          <p:cNvPr id="680" name="Footer Placeholder 4">
            <a:extLst>
              <a:ext uri="{FF2B5EF4-FFF2-40B4-BE49-F238E27FC236}">
                <a16:creationId xmlns:a16="http://schemas.microsoft.com/office/drawing/2014/main" id="{C6EA683C-7546-0B83-B550-6A550709207C}"/>
              </a:ext>
            </a:extLst>
          </p:cNvPr>
          <p:cNvSpPr>
            <a:spLocks noGrp="1"/>
          </p:cNvSpPr>
          <p:nvPr>
            <p:ph type="ftr" sz="quarter" idx="3"/>
          </p:nvPr>
        </p:nvSpPr>
        <p:spPr>
          <a:xfrm>
            <a:off x="3161214" y="6232228"/>
            <a:ext cx="3860800" cy="365125"/>
          </a:xfrm>
          <a:prstGeom prst="rect">
            <a:avLst/>
          </a:prstGeom>
        </p:spPr>
        <p:txBody>
          <a:bodyPr vert="horz" lIns="0" tIns="60949" rIns="0" bIns="60949" rtlCol="0" anchor="ctr"/>
          <a:lstStyle>
            <a:lvl1pPr algn="l">
              <a:defRPr sz="1600">
                <a:solidFill>
                  <a:schemeClr val="tx1">
                    <a:lumMod val="85000"/>
                    <a:lumOff val="15000"/>
                  </a:schemeClr>
                </a:solidFill>
              </a:defRPr>
            </a:lvl1pPr>
          </a:lstStyle>
          <a:p>
            <a:endParaRPr lang="en-US" dirty="0"/>
          </a:p>
        </p:txBody>
      </p:sp>
      <p:sp>
        <p:nvSpPr>
          <p:cNvPr id="681" name="Slide Number Placeholder 5">
            <a:extLst>
              <a:ext uri="{FF2B5EF4-FFF2-40B4-BE49-F238E27FC236}">
                <a16:creationId xmlns:a16="http://schemas.microsoft.com/office/drawing/2014/main" id="{00803BD5-B464-CD73-3ED1-C6A64175BAEE}"/>
              </a:ext>
            </a:extLst>
          </p:cNvPr>
          <p:cNvSpPr>
            <a:spLocks noGrp="1"/>
          </p:cNvSpPr>
          <p:nvPr>
            <p:ph type="sldNum" sz="quarter" idx="4"/>
          </p:nvPr>
        </p:nvSpPr>
        <p:spPr>
          <a:xfrm>
            <a:off x="8737601" y="6232228"/>
            <a:ext cx="2844800" cy="365125"/>
          </a:xfrm>
          <a:prstGeom prst="rect">
            <a:avLst/>
          </a:prstGeom>
        </p:spPr>
        <p:txBody>
          <a:bodyPr vert="horz" lIns="0" tIns="60949" rIns="0" bIns="60949" rtlCol="0" anchor="ctr"/>
          <a:lstStyle>
            <a:lvl1pPr algn="r">
              <a:defRPr sz="2900" b="1">
                <a:solidFill>
                  <a:schemeClr val="tx2"/>
                </a:solidFill>
                <a:latin typeface="Arial Black" panose="020B0A04020102020204" pitchFamily="34" charset="0"/>
              </a:defRPr>
            </a:lvl1pPr>
          </a:lstStyle>
          <a:p>
            <a:fld id="{96E69268-9C8B-4EBF-A9EE-DC5DC2D48DC3}" type="slidenum">
              <a:rPr lang="en-US" smtClean="0"/>
              <a:pPr/>
              <a:t>‹#›</a:t>
            </a:fld>
            <a:endParaRPr lang="en-US" dirty="0"/>
          </a:p>
        </p:txBody>
      </p:sp>
      <p:sp>
        <p:nvSpPr>
          <p:cNvPr id="682" name="Title Placeholder 1">
            <a:extLst>
              <a:ext uri="{FF2B5EF4-FFF2-40B4-BE49-F238E27FC236}">
                <a16:creationId xmlns:a16="http://schemas.microsoft.com/office/drawing/2014/main" id="{B207FFF2-4877-CC83-BB1A-F10233173D1C}"/>
              </a:ext>
            </a:extLst>
          </p:cNvPr>
          <p:cNvSpPr>
            <a:spLocks noGrp="1"/>
          </p:cNvSpPr>
          <p:nvPr>
            <p:ph type="title"/>
          </p:nvPr>
        </p:nvSpPr>
        <p:spPr>
          <a:xfrm>
            <a:off x="609600" y="404665"/>
            <a:ext cx="10972801" cy="711081"/>
          </a:xfrm>
          <a:prstGeom prst="rect">
            <a:avLst/>
          </a:prstGeom>
        </p:spPr>
        <p:txBody>
          <a:bodyPr vert="horz" lIns="0" tIns="60949" rIns="0" bIns="60949" rtlCol="0" anchor="ctr">
            <a:normAutofit/>
          </a:bodyPr>
          <a:lstStyle/>
          <a:p>
            <a:r>
              <a:rPr lang="en-US" dirty="0"/>
              <a:t>Click to edit Master title style</a:t>
            </a:r>
          </a:p>
        </p:txBody>
      </p:sp>
      <p:cxnSp>
        <p:nvCxnSpPr>
          <p:cNvPr id="3" name="Straight Connector 2">
            <a:extLst>
              <a:ext uri="{FF2B5EF4-FFF2-40B4-BE49-F238E27FC236}">
                <a16:creationId xmlns:a16="http://schemas.microsoft.com/office/drawing/2014/main" id="{BEDDF11C-7208-112C-2A92-CDEDAAA7F42F}"/>
              </a:ext>
            </a:extLst>
          </p:cNvPr>
          <p:cNvCxnSpPr/>
          <p:nvPr userDrawn="1"/>
        </p:nvCxnSpPr>
        <p:spPr>
          <a:xfrm>
            <a:off x="2713440" y="6246145"/>
            <a:ext cx="0" cy="34256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66873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33" name="Picture Placeholder 32"/>
          <p:cNvSpPr>
            <a:spLocks noGrp="1"/>
          </p:cNvSpPr>
          <p:nvPr>
            <p:ph type="pic" sz="quarter" idx="10"/>
          </p:nvPr>
        </p:nvSpPr>
        <p:spPr>
          <a:xfrm>
            <a:off x="203200" y="152400"/>
            <a:ext cx="8521700" cy="4038600"/>
          </a:xfrm>
          <a:custGeom>
            <a:avLst/>
            <a:gdLst>
              <a:gd name="connsiteX0" fmla="*/ 6769100 w 8521700"/>
              <a:gd name="connsiteY0" fmla="*/ 838200 h 4038600"/>
              <a:gd name="connsiteX1" fmla="*/ 8521700 w 8521700"/>
              <a:gd name="connsiteY1" fmla="*/ 838200 h 4038600"/>
              <a:gd name="connsiteX2" fmla="*/ 7607300 w 8521700"/>
              <a:gd name="connsiteY2" fmla="*/ 4038600 h 4038600"/>
              <a:gd name="connsiteX3" fmla="*/ 5854700 w 8521700"/>
              <a:gd name="connsiteY3" fmla="*/ 4038600 h 4038600"/>
              <a:gd name="connsiteX4" fmla="*/ 2730500 w 8521700"/>
              <a:gd name="connsiteY4" fmla="*/ 838200 h 4038600"/>
              <a:gd name="connsiteX5" fmla="*/ 4483100 w 8521700"/>
              <a:gd name="connsiteY5" fmla="*/ 838200 h 4038600"/>
              <a:gd name="connsiteX6" fmla="*/ 3568700 w 8521700"/>
              <a:gd name="connsiteY6" fmla="*/ 4038600 h 4038600"/>
              <a:gd name="connsiteX7" fmla="*/ 1816100 w 8521700"/>
              <a:gd name="connsiteY7" fmla="*/ 4038600 h 4038600"/>
              <a:gd name="connsiteX8" fmla="*/ 4978400 w 8521700"/>
              <a:gd name="connsiteY8" fmla="*/ 0 h 4038600"/>
              <a:gd name="connsiteX9" fmla="*/ 6731000 w 8521700"/>
              <a:gd name="connsiteY9" fmla="*/ 0 h 4038600"/>
              <a:gd name="connsiteX10" fmla="*/ 5816600 w 8521700"/>
              <a:gd name="connsiteY10" fmla="*/ 3200400 h 4038600"/>
              <a:gd name="connsiteX11" fmla="*/ 4064000 w 8521700"/>
              <a:gd name="connsiteY11" fmla="*/ 3200400 h 4038600"/>
              <a:gd name="connsiteX12" fmla="*/ 914400 w 8521700"/>
              <a:gd name="connsiteY12" fmla="*/ 0 h 4038600"/>
              <a:gd name="connsiteX13" fmla="*/ 2667000 w 8521700"/>
              <a:gd name="connsiteY13" fmla="*/ 0 h 4038600"/>
              <a:gd name="connsiteX14" fmla="*/ 1752600 w 8521700"/>
              <a:gd name="connsiteY14" fmla="*/ 3200400 h 4038600"/>
              <a:gd name="connsiteX15" fmla="*/ 0 w 8521700"/>
              <a:gd name="connsiteY15" fmla="*/ 32004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21700" h="4038600">
                <a:moveTo>
                  <a:pt x="6769100" y="838200"/>
                </a:moveTo>
                <a:lnTo>
                  <a:pt x="8521700" y="838200"/>
                </a:lnTo>
                <a:lnTo>
                  <a:pt x="7607300" y="4038600"/>
                </a:lnTo>
                <a:lnTo>
                  <a:pt x="5854700" y="4038600"/>
                </a:lnTo>
                <a:close/>
                <a:moveTo>
                  <a:pt x="2730500" y="838200"/>
                </a:moveTo>
                <a:lnTo>
                  <a:pt x="4483100" y="838200"/>
                </a:lnTo>
                <a:lnTo>
                  <a:pt x="3568700" y="4038600"/>
                </a:lnTo>
                <a:lnTo>
                  <a:pt x="1816100" y="4038600"/>
                </a:lnTo>
                <a:close/>
                <a:moveTo>
                  <a:pt x="4978400" y="0"/>
                </a:moveTo>
                <a:lnTo>
                  <a:pt x="6731000" y="0"/>
                </a:lnTo>
                <a:lnTo>
                  <a:pt x="5816600" y="3200400"/>
                </a:lnTo>
                <a:lnTo>
                  <a:pt x="4064000" y="3200400"/>
                </a:lnTo>
                <a:close/>
                <a:moveTo>
                  <a:pt x="914400" y="0"/>
                </a:moveTo>
                <a:lnTo>
                  <a:pt x="2667000" y="0"/>
                </a:lnTo>
                <a:lnTo>
                  <a:pt x="1752600" y="3200400"/>
                </a:lnTo>
                <a:lnTo>
                  <a:pt x="0" y="3200400"/>
                </a:lnTo>
                <a:close/>
              </a:path>
            </a:pathLst>
          </a:custGeom>
        </p:spPr>
        <p:txBody>
          <a:bodyPr wrap="square">
            <a:noAutofit/>
          </a:bodyPr>
          <a:lstStyle/>
          <a:p>
            <a:pPr lvl="0"/>
            <a:endParaRPr lang="id-ID" noProof="0"/>
          </a:p>
        </p:txBody>
      </p:sp>
    </p:spTree>
    <p:extLst>
      <p:ext uri="{BB962C8B-B14F-4D97-AF65-F5344CB8AC3E}">
        <p14:creationId xmlns:p14="http://schemas.microsoft.com/office/powerpoint/2010/main" val="34343034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 y="0"/>
            <a:ext cx="12192000" cy="6858000"/>
          </a:xfrm>
        </p:spPr>
        <p:txBody>
          <a:bodyPr/>
          <a:lstStyle/>
          <a:p>
            <a:endParaRPr lang="en-US"/>
          </a:p>
        </p:txBody>
      </p:sp>
    </p:spTree>
    <p:extLst>
      <p:ext uri="{BB962C8B-B14F-4D97-AF65-F5344CB8AC3E}">
        <p14:creationId xmlns:p14="http://schemas.microsoft.com/office/powerpoint/2010/main" val="5532632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14F72FF-D729-4F03-9A9A-878067A722E2}" type="datetimeFigureOut">
              <a:rPr lang="en-US" smtClean="0"/>
              <a:t>5/5/2025</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8F8ADED0-61E4-46EB-9C58-553A697251A4}" type="slidenum">
              <a:rPr lang="en-US" smtClean="0"/>
              <a:t>‹#›</a:t>
            </a:fld>
            <a:endParaRPr lang="en-US"/>
          </a:p>
        </p:txBody>
      </p:sp>
    </p:spTree>
    <p:extLst>
      <p:ext uri="{BB962C8B-B14F-4D97-AF65-F5344CB8AC3E}">
        <p14:creationId xmlns:p14="http://schemas.microsoft.com/office/powerpoint/2010/main" val="16655171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14F72FF-D729-4F03-9A9A-878067A722E2}" type="datetimeFigureOut">
              <a:rPr lang="en-US" smtClean="0"/>
              <a:t>5/5/2025</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8F8ADED0-61E4-46EB-9C58-553A697251A4}" type="slidenum">
              <a:rPr lang="en-US" smtClean="0"/>
              <a:t>‹#›</a:t>
            </a:fld>
            <a:endParaRPr lang="en-US"/>
          </a:p>
        </p:txBody>
      </p:sp>
    </p:spTree>
    <p:extLst>
      <p:ext uri="{BB962C8B-B14F-4D97-AF65-F5344CB8AC3E}">
        <p14:creationId xmlns:p14="http://schemas.microsoft.com/office/powerpoint/2010/main" val="30024292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14F72FF-D729-4F03-9A9A-878067A722E2}" type="datetimeFigureOut">
              <a:rPr lang="en-US" smtClean="0"/>
              <a:t>5/5/2025</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8F8ADED0-61E4-46EB-9C58-553A697251A4}" type="slidenum">
              <a:rPr lang="en-US" smtClean="0"/>
              <a:t>‹#›</a:t>
            </a:fld>
            <a:endParaRPr lang="en-US"/>
          </a:p>
        </p:txBody>
      </p:sp>
    </p:spTree>
    <p:extLst>
      <p:ext uri="{BB962C8B-B14F-4D97-AF65-F5344CB8AC3E}">
        <p14:creationId xmlns:p14="http://schemas.microsoft.com/office/powerpoint/2010/main" val="1516302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4F72FF-D729-4F03-9A9A-878067A722E2}" type="datetimeFigureOut">
              <a:rPr lang="en-US" smtClean="0"/>
              <a:t>5/5/2025</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8F8ADED0-61E4-46EB-9C58-553A697251A4}" type="slidenum">
              <a:rPr lang="en-US" smtClean="0"/>
              <a:t>‹#›</a:t>
            </a:fld>
            <a:endParaRPr lang="en-US"/>
          </a:p>
        </p:txBody>
      </p:sp>
    </p:spTree>
    <p:extLst>
      <p:ext uri="{BB962C8B-B14F-4D97-AF65-F5344CB8AC3E}">
        <p14:creationId xmlns:p14="http://schemas.microsoft.com/office/powerpoint/2010/main" val="42398416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14F72FF-D729-4F03-9A9A-878067A722E2}" type="datetimeFigureOut">
              <a:rPr lang="en-US" smtClean="0"/>
              <a:t>5/5/2025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8F8ADED0-61E4-46EB-9C58-553A697251A4}" type="slidenum">
              <a:rPr lang="en-US" smtClean="0"/>
              <a:t>‹#›</a:t>
            </a:fld>
            <a:endParaRPr lang="en-US"/>
          </a:p>
        </p:txBody>
      </p:sp>
    </p:spTree>
    <p:extLst>
      <p:ext uri="{BB962C8B-B14F-4D97-AF65-F5344CB8AC3E}">
        <p14:creationId xmlns:p14="http://schemas.microsoft.com/office/powerpoint/2010/main" val="1457072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14F72FF-D729-4F03-9A9A-878067A722E2}" type="datetimeFigureOut">
              <a:rPr lang="en-US" smtClean="0"/>
              <a:t>5/5/2025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8F8ADED0-61E4-46EB-9C58-553A697251A4}" type="slidenum">
              <a:rPr lang="en-US" smtClean="0"/>
              <a:t>‹#›</a:t>
            </a:fld>
            <a:endParaRPr lang="en-US"/>
          </a:p>
        </p:txBody>
      </p:sp>
    </p:spTree>
    <p:extLst>
      <p:ext uri="{BB962C8B-B14F-4D97-AF65-F5344CB8AC3E}">
        <p14:creationId xmlns:p14="http://schemas.microsoft.com/office/powerpoint/2010/main" val="37601586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414F72FF-D729-4F03-9A9A-878067A722E2}" type="datetimeFigureOut">
              <a:rPr lang="en-US" smtClean="0"/>
              <a:t>5/5/2025</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8F8ADED0-61E4-46EB-9C58-553A697251A4}" type="slidenum">
              <a:rPr lang="en-US" smtClean="0"/>
              <a:t>‹#›</a:t>
            </a:fld>
            <a:endParaRPr lang="en-US"/>
          </a:p>
        </p:txBody>
      </p:sp>
    </p:spTree>
    <p:extLst>
      <p:ext uri="{BB962C8B-B14F-4D97-AF65-F5344CB8AC3E}">
        <p14:creationId xmlns:p14="http://schemas.microsoft.com/office/powerpoint/2010/main" val="39925641"/>
      </p:ext>
    </p:extLst>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 id="2147484028" r:id="rId11"/>
    <p:sldLayoutId id="2147484029" r:id="rId12"/>
    <p:sldLayoutId id="2147484030" r:id="rId13"/>
    <p:sldLayoutId id="2147484031" r:id="rId14"/>
    <p:sldLayoutId id="2147484032" r:id="rId15"/>
    <p:sldLayoutId id="2147484033"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61872" y="365760"/>
            <a:ext cx="969264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261872" y="1828800"/>
            <a:ext cx="8595360" cy="435133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10797542" y="998537"/>
            <a:ext cx="1904999" cy="365125"/>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189FEB91-A6C7-464B-9C58-2441BA8A3185}" type="datetime8">
              <a:rPr lang="fa-IR" smtClean="0"/>
              <a:t>5 مه 25</a:t>
            </a:fld>
            <a:endParaRPr lang="fa-IR"/>
          </a:p>
        </p:txBody>
      </p:sp>
      <p:sp>
        <p:nvSpPr>
          <p:cNvPr id="5" name="Footer Placeholder 4"/>
          <p:cNvSpPr>
            <a:spLocks noGrp="1"/>
          </p:cNvSpPr>
          <p:nvPr>
            <p:ph type="ftr" sz="quarter" idx="3"/>
          </p:nvPr>
        </p:nvSpPr>
        <p:spPr>
          <a:xfrm rot="16200000">
            <a:off x="9959341" y="4046537"/>
            <a:ext cx="3581400" cy="365125"/>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r>
              <a:rPr lang="fa-IR" dirty="0"/>
              <a:t>بررسی مولفه های هدررفت آب شهر دانسفهان</a:t>
            </a:r>
          </a:p>
        </p:txBody>
      </p:sp>
      <p:sp>
        <p:nvSpPr>
          <p:cNvPr id="6" name="Slide Number Placeholder 5"/>
          <p:cNvSpPr>
            <a:spLocks noGrp="1"/>
          </p:cNvSpPr>
          <p:nvPr>
            <p:ph type="sldNum" sz="quarter" idx="4"/>
          </p:nvPr>
        </p:nvSpPr>
        <p:spPr>
          <a:xfrm>
            <a:off x="11292840" y="6172200"/>
            <a:ext cx="914400" cy="593725"/>
          </a:xfrm>
          <a:prstGeom prst="rect">
            <a:avLst/>
          </a:prstGeom>
        </p:spPr>
        <p:txBody>
          <a:bodyPr vert="horz" lIns="45720" tIns="45720" rIns="45720" bIns="45720" rtlCol="0" anchor="ctr">
            <a:normAutofit/>
          </a:bodyPr>
          <a:lstStyle>
            <a:lvl1pPr algn="ctr">
              <a:defRPr sz="3600">
                <a:solidFill>
                  <a:schemeClr val="tx2">
                    <a:lumMod val="60000"/>
                    <a:lumOff val="40000"/>
                  </a:schemeClr>
                </a:solidFill>
              </a:defRPr>
            </a:lvl1pPr>
          </a:lstStyle>
          <a:p>
            <a:fld id="{AFAF3150-2BC7-4632-A362-3F08B966799F}" type="slidenum">
              <a:rPr lang="fa-IR" smtClean="0"/>
              <a:t>‹#›</a:t>
            </a:fld>
            <a:endParaRPr lang="fa-IR"/>
          </a:p>
        </p:txBody>
      </p:sp>
    </p:spTree>
    <p:extLst>
      <p:ext uri="{BB962C8B-B14F-4D97-AF65-F5344CB8AC3E}">
        <p14:creationId xmlns:p14="http://schemas.microsoft.com/office/powerpoint/2010/main" val="937895573"/>
      </p:ext>
    </p:extLst>
  </p:cSld>
  <p:clrMap bg1="lt1" tx1="dk1" bg2="lt2" tx2="dk2" accent1="accent1" accent2="accent2" accent3="accent3" accent4="accent4" accent5="accent5" accent6="accent6" hlink="hlink" folHlink="folHlink"/>
  <p:sldLayoutIdLst>
    <p:sldLayoutId id="2147484035" r:id="rId1"/>
    <p:sldLayoutId id="2147484036" r:id="rId2"/>
    <p:sldLayoutId id="2147484037" r:id="rId3"/>
    <p:sldLayoutId id="2147484038" r:id="rId4"/>
    <p:sldLayoutId id="2147484039" r:id="rId5"/>
    <p:sldLayoutId id="2147484040" r:id="rId6"/>
    <p:sldLayoutId id="2147484041" r:id="rId7"/>
    <p:sldLayoutId id="2147484042" r:id="rId8"/>
    <p:sldLayoutId id="2147484043" r:id="rId9"/>
    <p:sldLayoutId id="2147484044" r:id="rId10"/>
    <p:sldLayoutId id="2147484045" r:id="rId11"/>
    <p:sldLayoutId id="2147484046" r:id="rId12"/>
    <p:sldLayoutId id="2147484047" r:id="rId13"/>
    <p:sldLayoutId id="2147484048" r:id="rId14"/>
    <p:sldLayoutId id="2147484049" r:id="rId15"/>
    <p:sldLayoutId id="2147484051" r:id="rId16"/>
  </p:sldLayoutIdLst>
  <p:hf hdr="0" dt="0"/>
  <p:txStyles>
    <p:titleStyle>
      <a:lvl1pPr algn="l" defTabSz="914400" rtl="1" eaLnBrk="1" latinLnBrk="0" hangingPunct="1">
        <a:lnSpc>
          <a:spcPct val="90000"/>
        </a:lnSpc>
        <a:spcBef>
          <a:spcPct val="0"/>
        </a:spcBef>
        <a:buNone/>
        <a:defRPr sz="4400" kern="1200" spc="-50" baseline="0">
          <a:solidFill>
            <a:schemeClr val="tx1"/>
          </a:solidFill>
          <a:latin typeface="+mj-lt"/>
          <a:ea typeface="+mj-ea"/>
          <a:cs typeface="+mj-cs"/>
        </a:defRPr>
      </a:lvl1pPr>
    </p:titleStyle>
    <p:bodyStyle>
      <a:lvl1pPr marL="182880" indent="-182880" algn="r" defTabSz="914400" rtl="1"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r" defTabSz="914400" rtl="1"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r" defTabSz="914400" rtl="1"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r" defTabSz="914400" rtl="1"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r" defTabSz="914400" rtl="1"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r" defTabSz="914400" rtl="1"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r" defTabSz="914400" rtl="1"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r" defTabSz="914400" rtl="1"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r" defTabSz="914400" rtl="1"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3.jpg"/><Relationship Id="rId7"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7.xml"/><Relationship Id="rId6" Type="http://schemas.openxmlformats.org/officeDocument/2006/relationships/image" Target="../media/image6.jpg"/><Relationship Id="rId5" Type="http://schemas.openxmlformats.org/officeDocument/2006/relationships/image" Target="../media/image5.jpg"/><Relationship Id="rId10" Type="http://schemas.openxmlformats.org/officeDocument/2006/relationships/image" Target="../media/image10.png"/><Relationship Id="rId4" Type="http://schemas.openxmlformats.org/officeDocument/2006/relationships/image" Target="../media/image4.jp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7.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jpg"/><Relationship Id="rId1" Type="http://schemas.openxmlformats.org/officeDocument/2006/relationships/slideLayout" Target="../slideLayouts/slideLayout7.xml"/><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jpg"/><Relationship Id="rId1" Type="http://schemas.openxmlformats.org/officeDocument/2006/relationships/slideLayout" Target="../slideLayouts/slideLayout7.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29.xml"/><Relationship Id="rId5" Type="http://schemas.openxmlformats.org/officeDocument/2006/relationships/image" Target="../media/image12.jp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jpg"/><Relationship Id="rId1" Type="http://schemas.openxmlformats.org/officeDocument/2006/relationships/slideLayout" Target="../slideLayouts/slideLayout7.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23.xml"/><Relationship Id="rId5" Type="http://schemas.microsoft.com/office/2007/relationships/hdphoto" Target="../media/hdphoto3.wdp"/><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Freeform 24"/>
          <p:cNvSpPr>
            <a:spLocks/>
          </p:cNvSpPr>
          <p:nvPr/>
        </p:nvSpPr>
        <p:spPr bwMode="auto">
          <a:xfrm>
            <a:off x="10090008" y="2797528"/>
            <a:ext cx="2101992" cy="2358232"/>
          </a:xfrm>
          <a:custGeom>
            <a:avLst/>
            <a:gdLst>
              <a:gd name="connsiteX0" fmla="*/ 2086833 w 2086833"/>
              <a:gd name="connsiteY0" fmla="*/ 0 h 2312943"/>
              <a:gd name="connsiteX1" fmla="*/ 2086833 w 2086833"/>
              <a:gd name="connsiteY1" fmla="*/ 2312943 h 2312943"/>
              <a:gd name="connsiteX2" fmla="*/ 0 w 2086833"/>
              <a:gd name="connsiteY2" fmla="*/ 1130920 h 2312943"/>
              <a:gd name="connsiteX3" fmla="*/ 1828800 w 2086833"/>
              <a:gd name="connsiteY3" fmla="*/ 140320 h 2312943"/>
            </a:gdLst>
            <a:ahLst/>
            <a:cxnLst>
              <a:cxn ang="0">
                <a:pos x="connsiteX0" y="connsiteY0"/>
              </a:cxn>
              <a:cxn ang="0">
                <a:pos x="connsiteX1" y="connsiteY1"/>
              </a:cxn>
              <a:cxn ang="0">
                <a:pos x="connsiteX2" y="connsiteY2"/>
              </a:cxn>
              <a:cxn ang="0">
                <a:pos x="connsiteX3" y="connsiteY3"/>
              </a:cxn>
            </a:cxnLst>
            <a:rect l="l" t="t" r="r" b="b"/>
            <a:pathLst>
              <a:path w="2086833" h="2312943">
                <a:moveTo>
                  <a:pt x="2086833" y="0"/>
                </a:moveTo>
                <a:lnTo>
                  <a:pt x="2086833" y="2312943"/>
                </a:lnTo>
                <a:lnTo>
                  <a:pt x="0" y="1130920"/>
                </a:lnTo>
                <a:lnTo>
                  <a:pt x="1828800" y="140320"/>
                </a:lnTo>
                <a:close/>
              </a:path>
            </a:pathLst>
          </a:custGeom>
          <a:blipFill>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panose="02040604050505020304"/>
              <a:ea typeface="+mn-ea"/>
              <a:cs typeface="+mn-cs"/>
            </a:endParaRPr>
          </a:p>
        </p:txBody>
      </p:sp>
      <p:sp>
        <p:nvSpPr>
          <p:cNvPr id="13" name="Freeform 9"/>
          <p:cNvSpPr>
            <a:spLocks/>
          </p:cNvSpPr>
          <p:nvPr/>
        </p:nvSpPr>
        <p:spPr bwMode="auto">
          <a:xfrm>
            <a:off x="10107820" y="1875492"/>
            <a:ext cx="1834476" cy="2077355"/>
          </a:xfrm>
          <a:custGeom>
            <a:avLst/>
            <a:gdLst>
              <a:gd name="T0" fmla="*/ 0 w 1154"/>
              <a:gd name="T1" fmla="*/ 0 h 1291"/>
              <a:gd name="T2" fmla="*/ 1154 w 1154"/>
              <a:gd name="T3" fmla="*/ 667 h 1291"/>
              <a:gd name="T4" fmla="*/ 0 w 1154"/>
              <a:gd name="T5" fmla="*/ 1291 h 1291"/>
              <a:gd name="T6" fmla="*/ 0 w 1154"/>
              <a:gd name="T7" fmla="*/ 1291 h 1291"/>
              <a:gd name="T8" fmla="*/ 0 w 1154"/>
              <a:gd name="T9" fmla="*/ 0 h 1291"/>
            </a:gdLst>
            <a:ahLst/>
            <a:cxnLst>
              <a:cxn ang="0">
                <a:pos x="T0" y="T1"/>
              </a:cxn>
              <a:cxn ang="0">
                <a:pos x="T2" y="T3"/>
              </a:cxn>
              <a:cxn ang="0">
                <a:pos x="T4" y="T5"/>
              </a:cxn>
              <a:cxn ang="0">
                <a:pos x="T6" y="T7"/>
              </a:cxn>
              <a:cxn ang="0">
                <a:pos x="T8" y="T9"/>
              </a:cxn>
            </a:cxnLst>
            <a:rect l="0" t="0" r="r" b="b"/>
            <a:pathLst>
              <a:path w="1154" h="1291">
                <a:moveTo>
                  <a:pt x="0" y="0"/>
                </a:moveTo>
                <a:lnTo>
                  <a:pt x="1154" y="667"/>
                </a:lnTo>
                <a:lnTo>
                  <a:pt x="0" y="1291"/>
                </a:lnTo>
                <a:lnTo>
                  <a:pt x="0" y="1291"/>
                </a:lnTo>
                <a:lnTo>
                  <a:pt x="0" y="0"/>
                </a:lnTo>
                <a:close/>
              </a:path>
            </a:pathLst>
          </a:custGeom>
          <a:blipFill>
            <a:blip r:embed="rId4">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panose="02040604050505020304"/>
              <a:ea typeface="+mn-ea"/>
              <a:cs typeface="+mn-cs"/>
            </a:endParaRPr>
          </a:p>
        </p:txBody>
      </p:sp>
      <p:sp>
        <p:nvSpPr>
          <p:cNvPr id="14" name="Freeform 10"/>
          <p:cNvSpPr>
            <a:spLocks/>
          </p:cNvSpPr>
          <p:nvPr/>
        </p:nvSpPr>
        <p:spPr bwMode="auto">
          <a:xfrm>
            <a:off x="8211389" y="2844660"/>
            <a:ext cx="1915549" cy="2124019"/>
          </a:xfrm>
          <a:custGeom>
            <a:avLst/>
            <a:gdLst>
              <a:gd name="T0" fmla="*/ 1205 w 1205"/>
              <a:gd name="T1" fmla="*/ 679 h 1320"/>
              <a:gd name="T2" fmla="*/ 0 w 1205"/>
              <a:gd name="T3" fmla="*/ 1320 h 1320"/>
              <a:gd name="T4" fmla="*/ 0 w 1205"/>
              <a:gd name="T5" fmla="*/ 14 h 1320"/>
              <a:gd name="T6" fmla="*/ 30 w 1205"/>
              <a:gd name="T7" fmla="*/ 0 h 1320"/>
              <a:gd name="T8" fmla="*/ 1205 w 1205"/>
              <a:gd name="T9" fmla="*/ 679 h 1320"/>
            </a:gdLst>
            <a:ahLst/>
            <a:cxnLst>
              <a:cxn ang="0">
                <a:pos x="T0" y="T1"/>
              </a:cxn>
              <a:cxn ang="0">
                <a:pos x="T2" y="T3"/>
              </a:cxn>
              <a:cxn ang="0">
                <a:pos x="T4" y="T5"/>
              </a:cxn>
              <a:cxn ang="0">
                <a:pos x="T6" y="T7"/>
              </a:cxn>
              <a:cxn ang="0">
                <a:pos x="T8" y="T9"/>
              </a:cxn>
            </a:cxnLst>
            <a:rect l="0" t="0" r="r" b="b"/>
            <a:pathLst>
              <a:path w="1205" h="1320">
                <a:moveTo>
                  <a:pt x="1205" y="679"/>
                </a:moveTo>
                <a:lnTo>
                  <a:pt x="0" y="1320"/>
                </a:lnTo>
                <a:lnTo>
                  <a:pt x="0" y="14"/>
                </a:lnTo>
                <a:lnTo>
                  <a:pt x="30" y="0"/>
                </a:lnTo>
                <a:lnTo>
                  <a:pt x="1205" y="679"/>
                </a:lnTo>
                <a:close/>
              </a:path>
            </a:pathLst>
          </a:custGeom>
          <a:blipFill>
            <a:blip r:embed="rId5">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panose="02040604050505020304"/>
              <a:ea typeface="+mn-ea"/>
              <a:cs typeface="+mn-cs"/>
            </a:endParaRPr>
          </a:p>
        </p:txBody>
      </p:sp>
      <p:sp>
        <p:nvSpPr>
          <p:cNvPr id="15" name="Freeform 11"/>
          <p:cNvSpPr>
            <a:spLocks/>
          </p:cNvSpPr>
          <p:nvPr/>
        </p:nvSpPr>
        <p:spPr bwMode="auto">
          <a:xfrm>
            <a:off x="8239960" y="1875570"/>
            <a:ext cx="1867859" cy="2077355"/>
          </a:xfrm>
          <a:custGeom>
            <a:avLst/>
            <a:gdLst>
              <a:gd name="T0" fmla="*/ 1175 w 1175"/>
              <a:gd name="T1" fmla="*/ 0 h 1291"/>
              <a:gd name="T2" fmla="*/ 1175 w 1175"/>
              <a:gd name="T3" fmla="*/ 1291 h 1291"/>
              <a:gd name="T4" fmla="*/ 1173 w 1175"/>
              <a:gd name="T5" fmla="*/ 1291 h 1291"/>
              <a:gd name="T6" fmla="*/ 0 w 1175"/>
              <a:gd name="T7" fmla="*/ 610 h 1291"/>
              <a:gd name="T8" fmla="*/ 1175 w 1175"/>
              <a:gd name="T9" fmla="*/ 0 h 1291"/>
              <a:gd name="T10" fmla="*/ 1175 w 1175"/>
              <a:gd name="T11" fmla="*/ 0 h 1291"/>
            </a:gdLst>
            <a:ahLst/>
            <a:cxnLst>
              <a:cxn ang="0">
                <a:pos x="T0" y="T1"/>
              </a:cxn>
              <a:cxn ang="0">
                <a:pos x="T2" y="T3"/>
              </a:cxn>
              <a:cxn ang="0">
                <a:pos x="T4" y="T5"/>
              </a:cxn>
              <a:cxn ang="0">
                <a:pos x="T6" y="T7"/>
              </a:cxn>
              <a:cxn ang="0">
                <a:pos x="T8" y="T9"/>
              </a:cxn>
              <a:cxn ang="0">
                <a:pos x="T10" y="T11"/>
              </a:cxn>
            </a:cxnLst>
            <a:rect l="0" t="0" r="r" b="b"/>
            <a:pathLst>
              <a:path w="1175" h="1291">
                <a:moveTo>
                  <a:pt x="1175" y="0"/>
                </a:moveTo>
                <a:lnTo>
                  <a:pt x="1175" y="1291"/>
                </a:lnTo>
                <a:lnTo>
                  <a:pt x="1173" y="1291"/>
                </a:lnTo>
                <a:lnTo>
                  <a:pt x="0" y="610"/>
                </a:lnTo>
                <a:lnTo>
                  <a:pt x="1175" y="0"/>
                </a:lnTo>
                <a:lnTo>
                  <a:pt x="1175" y="0"/>
                </a:lnTo>
                <a:close/>
              </a:path>
            </a:pathLst>
          </a:custGeom>
          <a:blipFill>
            <a:blip r:embed="rId6">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panose="02040604050505020304"/>
              <a:ea typeface="+mn-ea"/>
              <a:cs typeface="+mn-cs"/>
            </a:endParaRPr>
          </a:p>
        </p:txBody>
      </p:sp>
      <p:sp>
        <p:nvSpPr>
          <p:cNvPr id="16" name="Freeform 12"/>
          <p:cNvSpPr>
            <a:spLocks/>
          </p:cNvSpPr>
          <p:nvPr/>
        </p:nvSpPr>
        <p:spPr bwMode="auto">
          <a:xfrm>
            <a:off x="6135285" y="2823545"/>
            <a:ext cx="2076105" cy="2124019"/>
          </a:xfrm>
          <a:custGeom>
            <a:avLst/>
            <a:gdLst>
              <a:gd name="T0" fmla="*/ 1306 w 1306"/>
              <a:gd name="T1" fmla="*/ 0 h 1320"/>
              <a:gd name="T2" fmla="*/ 1306 w 1306"/>
              <a:gd name="T3" fmla="*/ 1320 h 1320"/>
              <a:gd name="T4" fmla="*/ 0 w 1306"/>
              <a:gd name="T5" fmla="*/ 682 h 1320"/>
              <a:gd name="T6" fmla="*/ 1306 w 1306"/>
              <a:gd name="T7" fmla="*/ 0 h 1320"/>
            </a:gdLst>
            <a:ahLst/>
            <a:cxnLst>
              <a:cxn ang="0">
                <a:pos x="T0" y="T1"/>
              </a:cxn>
              <a:cxn ang="0">
                <a:pos x="T2" y="T3"/>
              </a:cxn>
              <a:cxn ang="0">
                <a:pos x="T4" y="T5"/>
              </a:cxn>
              <a:cxn ang="0">
                <a:pos x="T6" y="T7"/>
              </a:cxn>
            </a:cxnLst>
            <a:rect l="0" t="0" r="r" b="b"/>
            <a:pathLst>
              <a:path w="1306" h="1320">
                <a:moveTo>
                  <a:pt x="1306" y="0"/>
                </a:moveTo>
                <a:lnTo>
                  <a:pt x="1306" y="1320"/>
                </a:lnTo>
                <a:lnTo>
                  <a:pt x="0" y="682"/>
                </a:lnTo>
                <a:lnTo>
                  <a:pt x="1306" y="0"/>
                </a:lnTo>
                <a:close/>
              </a:path>
            </a:pathLst>
          </a:custGeom>
          <a:blipFill>
            <a:blip r:embed="rId7">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panose="02040604050505020304"/>
              <a:ea typeface="+mn-ea"/>
              <a:cs typeface="+mn-cs"/>
            </a:endParaRPr>
          </a:p>
        </p:txBody>
      </p:sp>
      <p:sp>
        <p:nvSpPr>
          <p:cNvPr id="43" name="Freeform 42"/>
          <p:cNvSpPr/>
          <p:nvPr/>
        </p:nvSpPr>
        <p:spPr>
          <a:xfrm>
            <a:off x="-4" y="1"/>
            <a:ext cx="6648042" cy="4841118"/>
          </a:xfrm>
          <a:custGeom>
            <a:avLst/>
            <a:gdLst>
              <a:gd name="connsiteX0" fmla="*/ 0 w 6648038"/>
              <a:gd name="connsiteY0" fmla="*/ 0 h 4841115"/>
              <a:gd name="connsiteX1" fmla="*/ 1162864 w 6648038"/>
              <a:gd name="connsiteY1" fmla="*/ 0 h 4841115"/>
              <a:gd name="connsiteX2" fmla="*/ 6648038 w 6648038"/>
              <a:gd name="connsiteY2" fmla="*/ 3223965 h 4841115"/>
              <a:gd name="connsiteX3" fmla="*/ 3570444 w 6648038"/>
              <a:gd name="connsiteY3" fmla="*/ 4841115 h 4841115"/>
              <a:gd name="connsiteX4" fmla="*/ 0 w 6648038"/>
              <a:gd name="connsiteY4" fmla="*/ 2862839 h 48411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48038" h="4841115">
                <a:moveTo>
                  <a:pt x="0" y="0"/>
                </a:moveTo>
                <a:lnTo>
                  <a:pt x="1162864" y="0"/>
                </a:lnTo>
                <a:lnTo>
                  <a:pt x="6648038" y="3223965"/>
                </a:lnTo>
                <a:lnTo>
                  <a:pt x="3570444" y="4841115"/>
                </a:lnTo>
                <a:lnTo>
                  <a:pt x="0" y="2862839"/>
                </a:lnTo>
                <a:close/>
              </a:path>
            </a:pathLst>
          </a:custGeom>
          <a:gradFill flip="none" rotWithShape="1">
            <a:gsLst>
              <a:gs pos="0">
                <a:srgbClr val="04BEFE">
                  <a:alpha val="52000"/>
                </a:srgbClr>
              </a:gs>
              <a:gs pos="100000">
                <a:srgbClr val="4498EC">
                  <a:alpha val="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panose="02040604050505020304"/>
              <a:ea typeface="+mn-ea"/>
              <a:cs typeface="+mn-cs"/>
            </a:endParaRPr>
          </a:p>
        </p:txBody>
      </p:sp>
      <p:sp>
        <p:nvSpPr>
          <p:cNvPr id="45" name="Freeform 44"/>
          <p:cNvSpPr>
            <a:spLocks/>
          </p:cNvSpPr>
          <p:nvPr/>
        </p:nvSpPr>
        <p:spPr bwMode="auto">
          <a:xfrm>
            <a:off x="-7" y="1176551"/>
            <a:ext cx="4934380" cy="4524942"/>
          </a:xfrm>
          <a:custGeom>
            <a:avLst/>
            <a:gdLst>
              <a:gd name="connsiteX0" fmla="*/ 0 w 4927653"/>
              <a:gd name="connsiteY0" fmla="*/ 0 h 4464186"/>
              <a:gd name="connsiteX1" fmla="*/ 4927653 w 4927653"/>
              <a:gd name="connsiteY1" fmla="*/ 2867161 h 4464186"/>
              <a:gd name="connsiteX2" fmla="*/ 4357741 w 4927653"/>
              <a:gd name="connsiteY2" fmla="*/ 3164023 h 4464186"/>
              <a:gd name="connsiteX3" fmla="*/ 2228903 w 4927653"/>
              <a:gd name="connsiteY3" fmla="*/ 4272099 h 4464186"/>
              <a:gd name="connsiteX4" fmla="*/ 1984428 w 4927653"/>
              <a:gd name="connsiteY4" fmla="*/ 4392749 h 4464186"/>
              <a:gd name="connsiteX5" fmla="*/ 1857428 w 4927653"/>
              <a:gd name="connsiteY5" fmla="*/ 4464186 h 4464186"/>
              <a:gd name="connsiteX6" fmla="*/ 0 w 4927653"/>
              <a:gd name="connsiteY6" fmla="*/ 3491824 h 4464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27653" h="4464186">
                <a:moveTo>
                  <a:pt x="0" y="0"/>
                </a:moveTo>
                <a:lnTo>
                  <a:pt x="4927653" y="2867161"/>
                </a:lnTo>
                <a:lnTo>
                  <a:pt x="4357741" y="3164023"/>
                </a:lnTo>
                <a:lnTo>
                  <a:pt x="2228903" y="4272099"/>
                </a:lnTo>
                <a:lnTo>
                  <a:pt x="1984428" y="4392749"/>
                </a:lnTo>
                <a:lnTo>
                  <a:pt x="1857428" y="4464186"/>
                </a:lnTo>
                <a:lnTo>
                  <a:pt x="0" y="3491824"/>
                </a:lnTo>
                <a:close/>
              </a:path>
            </a:pathLst>
          </a:custGeom>
          <a:blipFill>
            <a:blip r:embed="rId8">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panose="02040604050505020304"/>
              <a:ea typeface="+mn-ea"/>
              <a:cs typeface="+mn-cs"/>
            </a:endParaRPr>
          </a:p>
        </p:txBody>
      </p:sp>
      <p:sp>
        <p:nvSpPr>
          <p:cNvPr id="29" name="Freeform 28"/>
          <p:cNvSpPr>
            <a:spLocks/>
          </p:cNvSpPr>
          <p:nvPr/>
        </p:nvSpPr>
        <p:spPr bwMode="auto">
          <a:xfrm>
            <a:off x="8466" y="1176551"/>
            <a:ext cx="4934380" cy="3207084"/>
          </a:xfrm>
          <a:custGeom>
            <a:avLst/>
            <a:gdLst>
              <a:gd name="connsiteX0" fmla="*/ 0 w 4927653"/>
              <a:gd name="connsiteY0" fmla="*/ 0 h 3164023"/>
              <a:gd name="connsiteX1" fmla="*/ 4927653 w 4927653"/>
              <a:gd name="connsiteY1" fmla="*/ 2867161 h 3164023"/>
              <a:gd name="connsiteX2" fmla="*/ 4357741 w 4927653"/>
              <a:gd name="connsiteY2" fmla="*/ 3164023 h 3164023"/>
              <a:gd name="connsiteX3" fmla="*/ 0 w 4927653"/>
              <a:gd name="connsiteY3" fmla="*/ 627164 h 3164023"/>
            </a:gdLst>
            <a:ahLst/>
            <a:cxnLst>
              <a:cxn ang="0">
                <a:pos x="connsiteX0" y="connsiteY0"/>
              </a:cxn>
              <a:cxn ang="0">
                <a:pos x="connsiteX1" y="connsiteY1"/>
              </a:cxn>
              <a:cxn ang="0">
                <a:pos x="connsiteX2" y="connsiteY2"/>
              </a:cxn>
              <a:cxn ang="0">
                <a:pos x="connsiteX3" y="connsiteY3"/>
              </a:cxn>
            </a:cxnLst>
            <a:rect l="l" t="t" r="r" b="b"/>
            <a:pathLst>
              <a:path w="4927653" h="3164023">
                <a:moveTo>
                  <a:pt x="0" y="0"/>
                </a:moveTo>
                <a:lnTo>
                  <a:pt x="4927653" y="2867161"/>
                </a:lnTo>
                <a:lnTo>
                  <a:pt x="4357741" y="3164023"/>
                </a:lnTo>
                <a:lnTo>
                  <a:pt x="0" y="627164"/>
                </a:lnTo>
                <a:close/>
              </a:path>
            </a:pathLst>
          </a:custGeom>
          <a:gradFill flip="none" rotWithShape="1">
            <a:gsLst>
              <a:gs pos="0">
                <a:srgbClr val="38CAFE"/>
              </a:gs>
              <a:gs pos="53000">
                <a:srgbClr val="A9E8FF">
                  <a:alpha val="4000"/>
                </a:srgbClr>
              </a:gs>
              <a:gs pos="100000">
                <a:srgbClr val="FFFFFF">
                  <a:alpha val="0"/>
                </a:srgbClr>
              </a:gs>
            </a:gsLst>
            <a:lin ang="2700000" scaled="1"/>
            <a:tileRect/>
          </a:gradFill>
          <a:ln>
            <a:noFill/>
          </a:ln>
        </p:spPr>
        <p:txBody>
          <a:bodyPr vert="horz" wrap="square" lIns="91440" tIns="45720" rIns="91440" bIns="45720" numCol="1" anchor="t" anchorCtr="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panose="02040604050505020304"/>
              <a:ea typeface="+mn-ea"/>
              <a:cs typeface="+mn-cs"/>
            </a:endParaRPr>
          </a:p>
        </p:txBody>
      </p:sp>
      <p:sp>
        <p:nvSpPr>
          <p:cNvPr id="23" name="Freeform 22"/>
          <p:cNvSpPr/>
          <p:nvPr/>
        </p:nvSpPr>
        <p:spPr>
          <a:xfrm>
            <a:off x="-7" y="1263878"/>
            <a:ext cx="12192007" cy="5202237"/>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64E9FF"/>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panose="02040604050505020304"/>
              <a:ea typeface="+mn-ea"/>
              <a:cs typeface="+mn-cs"/>
            </a:endParaRPr>
          </a:p>
        </p:txBody>
      </p:sp>
      <p:sp>
        <p:nvSpPr>
          <p:cNvPr id="47" name="Freeform 46"/>
          <p:cNvSpPr/>
          <p:nvPr/>
        </p:nvSpPr>
        <p:spPr>
          <a:xfrm>
            <a:off x="1" y="5470207"/>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55D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panose="02040604050505020304"/>
              <a:ea typeface="+mn-ea"/>
              <a:cs typeface="+mn-cs"/>
            </a:endParaRPr>
          </a:p>
        </p:txBody>
      </p:sp>
      <p:sp>
        <p:nvSpPr>
          <p:cNvPr id="70" name="Freeform 31"/>
          <p:cNvSpPr>
            <a:spLocks/>
          </p:cNvSpPr>
          <p:nvPr/>
        </p:nvSpPr>
        <p:spPr bwMode="auto">
          <a:xfrm>
            <a:off x="4780351" y="5598083"/>
            <a:ext cx="1492171" cy="1171499"/>
          </a:xfrm>
          <a:custGeom>
            <a:avLst/>
            <a:gdLst>
              <a:gd name="T0" fmla="*/ 189 w 515"/>
              <a:gd name="T1" fmla="*/ 755 h 755"/>
              <a:gd name="T2" fmla="*/ 0 w 515"/>
              <a:gd name="T3" fmla="*/ 755 h 755"/>
              <a:gd name="T4" fmla="*/ 0 w 515"/>
              <a:gd name="T5" fmla="*/ 0 h 755"/>
              <a:gd name="T6" fmla="*/ 515 w 515"/>
              <a:gd name="T7" fmla="*/ 0 h 755"/>
              <a:gd name="T8" fmla="*/ 515 w 515"/>
              <a:gd name="T9" fmla="*/ 234 h 755"/>
              <a:gd name="T10" fmla="*/ 457 w 515"/>
              <a:gd name="T11" fmla="*/ 234 h 755"/>
              <a:gd name="T12" fmla="*/ 457 w 515"/>
              <a:gd name="T13" fmla="*/ 58 h 755"/>
              <a:gd name="T14" fmla="*/ 57 w 515"/>
              <a:gd name="T15" fmla="*/ 58 h 755"/>
              <a:gd name="T16" fmla="*/ 57 w 515"/>
              <a:gd name="T17" fmla="*/ 697 h 755"/>
              <a:gd name="T18" fmla="*/ 189 w 515"/>
              <a:gd name="T19" fmla="*/ 697 h 755"/>
              <a:gd name="T20" fmla="*/ 189 w 515"/>
              <a:gd name="T21" fmla="*/ 755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5" h="755">
                <a:moveTo>
                  <a:pt x="189" y="755"/>
                </a:moveTo>
                <a:lnTo>
                  <a:pt x="0" y="755"/>
                </a:lnTo>
                <a:lnTo>
                  <a:pt x="0" y="0"/>
                </a:lnTo>
                <a:lnTo>
                  <a:pt x="515" y="0"/>
                </a:lnTo>
                <a:lnTo>
                  <a:pt x="515" y="234"/>
                </a:lnTo>
                <a:lnTo>
                  <a:pt x="457" y="234"/>
                </a:lnTo>
                <a:lnTo>
                  <a:pt x="457" y="58"/>
                </a:lnTo>
                <a:lnTo>
                  <a:pt x="57" y="58"/>
                </a:lnTo>
                <a:lnTo>
                  <a:pt x="57" y="697"/>
                </a:lnTo>
                <a:lnTo>
                  <a:pt x="189" y="697"/>
                </a:lnTo>
                <a:lnTo>
                  <a:pt x="189" y="755"/>
                </a:lnTo>
                <a:close/>
              </a:path>
            </a:pathLst>
          </a:custGeom>
          <a:solidFill>
            <a:srgbClr val="92E3FC">
              <a:alpha val="86000"/>
            </a:srgb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panose="02040604050505020304"/>
              <a:ea typeface="+mn-ea"/>
              <a:cs typeface="+mn-cs"/>
            </a:endParaRPr>
          </a:p>
        </p:txBody>
      </p:sp>
      <p:grpSp>
        <p:nvGrpSpPr>
          <p:cNvPr id="85" name="Group 84"/>
          <p:cNvGrpSpPr/>
          <p:nvPr/>
        </p:nvGrpSpPr>
        <p:grpSpPr>
          <a:xfrm>
            <a:off x="4779579" y="5668540"/>
            <a:ext cx="6106757" cy="1154162"/>
            <a:chOff x="4673564" y="5619055"/>
            <a:chExt cx="6106757" cy="1154162"/>
          </a:xfrm>
        </p:grpSpPr>
        <p:sp>
          <p:nvSpPr>
            <p:cNvPr id="71" name="Rectangle 70"/>
            <p:cNvSpPr/>
            <p:nvPr/>
          </p:nvSpPr>
          <p:spPr>
            <a:xfrm>
              <a:off x="6150527" y="5619055"/>
              <a:ext cx="4629794" cy="523220"/>
            </a:xfrm>
            <a:prstGeom prst="rect">
              <a:avLst/>
            </a:prstGeom>
            <a:noFill/>
          </p:spPr>
          <p:txBody>
            <a:bodyPr wrap="none" lIns="91440" tIns="45720" rIns="91440" bIns="4572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a-IR" sz="2800" b="1" dirty="0">
                  <a:ln w="0">
                    <a:noFill/>
                  </a:ln>
                  <a:solidFill>
                    <a:srgbClr val="E6E6E6"/>
                  </a:solidFill>
                  <a:latin typeface="Open Sans" panose="020B0606030504020204" pitchFamily="34" charset="0"/>
                  <a:ea typeface="Open Sans" panose="020B0606030504020204" pitchFamily="34" charset="0"/>
                  <a:cs typeface="B Yekan" panose="00000400000000000000" pitchFamily="2" charset="-78"/>
                </a:rPr>
                <a:t>شرکت آب و فاضلاب استان قزوین</a:t>
              </a:r>
              <a:endParaRPr kumimoji="0" lang="en-US" sz="2800" b="1" i="0" u="none" strike="noStrike" kern="1200" cap="none" spc="0" normalizeH="0" baseline="0" noProof="0" dirty="0">
                <a:ln w="0">
                  <a:noFill/>
                </a:ln>
                <a:solidFill>
                  <a:srgbClr val="E6E6E6"/>
                </a:solidFill>
                <a:effectLst/>
                <a:uLnTx/>
                <a:uFillTx/>
                <a:latin typeface="Open Sans" panose="020B0606030504020204" pitchFamily="34" charset="0"/>
                <a:ea typeface="Open Sans" panose="020B0606030504020204" pitchFamily="34" charset="0"/>
                <a:cs typeface="B Yekan" panose="00000400000000000000" pitchFamily="2" charset="-78"/>
              </a:endParaRPr>
            </a:p>
          </p:txBody>
        </p:sp>
        <p:sp>
          <p:nvSpPr>
            <p:cNvPr id="72" name="Rectangle 71"/>
            <p:cNvSpPr/>
            <p:nvPr/>
          </p:nvSpPr>
          <p:spPr>
            <a:xfrm>
              <a:off x="4673564" y="6142275"/>
              <a:ext cx="5883505" cy="630942"/>
            </a:xfrm>
            <a:prstGeom prst="rect">
              <a:avLst/>
            </a:prstGeom>
            <a:noFill/>
          </p:spPr>
          <p:txBody>
            <a:bodyPr wrap="square" lIns="91440" tIns="45720" rIns="91440" bIns="45720">
              <a:spAutoFit/>
            </a:bodyPr>
            <a:lstStyle/>
            <a:p>
              <a:pPr algn="r" rtl="1">
                <a:defRPr/>
              </a:pPr>
              <a:r>
                <a:rPr lang="ar-SA" sz="2400" b="1" dirty="0">
                  <a:ln w="0">
                    <a:noFill/>
                  </a:ln>
                  <a:solidFill>
                    <a:srgbClr val="0070C0"/>
                  </a:solidFill>
                  <a:latin typeface="Open Sans" panose="020B0606030504020204" pitchFamily="34" charset="0"/>
                  <a:ea typeface="Open Sans" panose="020B0606030504020204" pitchFamily="34" charset="0"/>
                  <a:cs typeface="B Yekan" panose="00000400000000000000" pitchFamily="2" charset="-78"/>
                </a:rPr>
                <a:t>دفتر مدیریت بحران و پدافند غیر عامل</a:t>
              </a:r>
              <a:r>
                <a:rPr lang="fa-IR" sz="2400" b="1" dirty="0">
                  <a:ln w="0">
                    <a:noFill/>
                  </a:ln>
                  <a:solidFill>
                    <a:srgbClr val="0070C0"/>
                  </a:solidFill>
                  <a:latin typeface="Open Sans" panose="020B0606030504020204" pitchFamily="34" charset="0"/>
                  <a:ea typeface="Open Sans" panose="020B0606030504020204" pitchFamily="34" charset="0"/>
                  <a:cs typeface="B Yekan" panose="00000400000000000000" pitchFamily="2" charset="-78"/>
                </a:rPr>
                <a:t> و</a:t>
              </a:r>
              <a:r>
                <a:rPr lang="en-US" sz="2400" b="1" dirty="0">
                  <a:ln w="0">
                    <a:noFill/>
                  </a:ln>
                  <a:solidFill>
                    <a:srgbClr val="0070C0"/>
                  </a:solidFill>
                  <a:latin typeface="Open Sans" panose="020B0606030504020204" pitchFamily="34" charset="0"/>
                  <a:ea typeface="Open Sans" panose="020B0606030504020204" pitchFamily="34" charset="0"/>
                  <a:cs typeface="B Yekan" panose="00000400000000000000" pitchFamily="2" charset="-78"/>
                </a:rPr>
                <a:t>HSE</a:t>
              </a:r>
            </a:p>
            <a:p>
              <a:pPr marL="0" marR="0" lvl="0" indent="0" algn="r" defTabSz="457200" rtl="1" eaLnBrk="1" fontAlgn="auto" latinLnBrk="0" hangingPunct="1">
                <a:lnSpc>
                  <a:spcPct val="100000"/>
                </a:lnSpc>
                <a:spcBef>
                  <a:spcPts val="0"/>
                </a:spcBef>
                <a:spcAft>
                  <a:spcPts val="0"/>
                </a:spcAft>
                <a:buClrTx/>
                <a:buSzTx/>
                <a:buFontTx/>
                <a:buNone/>
                <a:tabLst/>
                <a:defRPr/>
              </a:pPr>
              <a:endParaRPr kumimoji="0" lang="fa-IR" sz="1100" b="1" i="0" u="none" strike="noStrike" kern="1200" cap="none" spc="0" normalizeH="0" baseline="0" noProof="0" dirty="0">
                <a:ln w="0">
                  <a:noFill/>
                </a:ln>
                <a:solidFill>
                  <a:srgbClr val="0070C0"/>
                </a:solidFill>
                <a:effectLst/>
                <a:uLnTx/>
                <a:uFillTx/>
                <a:latin typeface="Open Sans" panose="020B0606030504020204" pitchFamily="34" charset="0"/>
                <a:ea typeface="Open Sans" panose="020B0606030504020204" pitchFamily="34" charset="0"/>
                <a:cs typeface="B Yekan" panose="00000400000000000000" pitchFamily="2" charset="-78"/>
              </a:endParaRPr>
            </a:p>
          </p:txBody>
        </p:sp>
      </p:grpSp>
      <p:pic>
        <p:nvPicPr>
          <p:cNvPr id="8" name="Picture 7">
            <a:extLst>
              <a:ext uri="{FF2B5EF4-FFF2-40B4-BE49-F238E27FC236}">
                <a16:creationId xmlns:a16="http://schemas.microsoft.com/office/drawing/2014/main" id="{C358D5F2-3ABE-F5B5-4BDA-0F2CCA27F045}"/>
              </a:ext>
            </a:extLst>
          </p:cNvPr>
          <p:cNvPicPr>
            <a:picLocks noChangeAspect="1"/>
          </p:cNvPicPr>
          <p:nvPr/>
        </p:nvPicPr>
        <p:blipFill>
          <a:blip r:embed="rId9"/>
          <a:stretch>
            <a:fillRect/>
          </a:stretch>
        </p:blipFill>
        <p:spPr>
          <a:xfrm>
            <a:off x="11001174" y="5570114"/>
            <a:ext cx="1169120" cy="1201899"/>
          </a:xfrm>
          <a:prstGeom prst="rect">
            <a:avLst/>
          </a:prstGeom>
        </p:spPr>
      </p:pic>
      <p:sp>
        <p:nvSpPr>
          <p:cNvPr id="10" name="TextBox 9">
            <a:extLst>
              <a:ext uri="{FF2B5EF4-FFF2-40B4-BE49-F238E27FC236}">
                <a16:creationId xmlns:a16="http://schemas.microsoft.com/office/drawing/2014/main" id="{47E6C16F-A929-C6D6-C454-C6DA8CA30097}"/>
              </a:ext>
            </a:extLst>
          </p:cNvPr>
          <p:cNvSpPr txBox="1"/>
          <p:nvPr/>
        </p:nvSpPr>
        <p:spPr>
          <a:xfrm>
            <a:off x="1663136" y="6154582"/>
            <a:ext cx="2930271" cy="923330"/>
          </a:xfrm>
          <a:prstGeom prst="rect">
            <a:avLst/>
          </a:prstGeom>
          <a:noFill/>
        </p:spPr>
        <p:txBody>
          <a:bodyPr wrap="square">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fa-IR" sz="1800" b="1" i="0" u="none" strike="noStrike" kern="1200" cap="none" spc="0" normalizeH="0" baseline="0" noProof="0" dirty="0">
                <a:ln>
                  <a:noFill/>
                </a:ln>
                <a:solidFill>
                  <a:prstClr val="white"/>
                </a:solidFill>
                <a:effectLst/>
                <a:uLnTx/>
                <a:uFillTx/>
                <a:latin typeface="Century Schoolbook" panose="02040604050505020304"/>
                <a:ea typeface="+mn-ea"/>
                <a:cs typeface="B Nazanin" panose="00000400000000000000" pitchFamily="2" charset="-78"/>
              </a:rPr>
              <a:t>بهار 1404</a:t>
            </a:r>
          </a:p>
          <a:p>
            <a:pPr marL="0" marR="0" lvl="0" indent="0" algn="r" defTabSz="457200" rtl="0" eaLnBrk="1" fontAlgn="auto" latinLnBrk="0" hangingPunct="1">
              <a:lnSpc>
                <a:spcPct val="100000"/>
              </a:lnSpc>
              <a:spcBef>
                <a:spcPts val="0"/>
              </a:spcBef>
              <a:spcAft>
                <a:spcPts val="0"/>
              </a:spcAft>
              <a:buClrTx/>
              <a:buSzTx/>
              <a:buFontTx/>
              <a:buNone/>
              <a:tabLst/>
              <a:defRPr/>
            </a:pPr>
            <a:r>
              <a:rPr kumimoji="0" lang="fa-IR" sz="1800" b="1" i="0" u="none" strike="noStrike" kern="1200" cap="none" spc="0" normalizeH="0" baseline="0" noProof="0" dirty="0">
                <a:ln>
                  <a:noFill/>
                </a:ln>
                <a:solidFill>
                  <a:prstClr val="white"/>
                </a:solidFill>
                <a:effectLst/>
                <a:uLnTx/>
                <a:uFillTx/>
                <a:latin typeface="Century Schoolbook" panose="02040604050505020304"/>
                <a:ea typeface="+mn-ea"/>
                <a:cs typeface="B Nazanin" panose="00000400000000000000" pitchFamily="2" charset="-78"/>
              </a:rPr>
              <a:t>شرکت آب و فاضلاب استان قزوین</a:t>
            </a: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Century Schoolbook" panose="02040604050505020304"/>
              <a:ea typeface="+mn-ea"/>
              <a:cs typeface="B Nazanin" panose="00000400000000000000" pitchFamily="2" charset="-78"/>
            </a:endParaRPr>
          </a:p>
        </p:txBody>
      </p:sp>
      <p:sp>
        <p:nvSpPr>
          <p:cNvPr id="3" name="Rectangle 2">
            <a:extLst>
              <a:ext uri="{FF2B5EF4-FFF2-40B4-BE49-F238E27FC236}">
                <a16:creationId xmlns:a16="http://schemas.microsoft.com/office/drawing/2014/main" id="{094B2E53-B07C-8E2C-B023-6F8DE4920FEB}"/>
              </a:ext>
            </a:extLst>
          </p:cNvPr>
          <p:cNvSpPr/>
          <p:nvPr/>
        </p:nvSpPr>
        <p:spPr>
          <a:xfrm>
            <a:off x="2254325" y="330159"/>
            <a:ext cx="7912468" cy="1067215"/>
          </a:xfrm>
          <a:prstGeom prst="rect">
            <a:avLst/>
          </a:prstGeom>
          <a:noFill/>
        </p:spPr>
        <p:txBody>
          <a:bodyPr wrap="square" lIns="91440" tIns="45720" rIns="91440" bIns="45720">
            <a:spAutoFit/>
          </a:bodyPr>
          <a:lstStyle/>
          <a:p>
            <a:pPr algn="ctr" rtl="1">
              <a:lnSpc>
                <a:spcPct val="115000"/>
              </a:lnSpc>
              <a:spcAft>
                <a:spcPts val="800"/>
              </a:spcAft>
            </a:pPr>
            <a:r>
              <a:rPr lang="ar-SA" sz="2800" dirty="0">
                <a:effectLst/>
                <a:latin typeface="Calibri" panose="020F0502020204030204" pitchFamily="34" charset="0"/>
                <a:ea typeface="Calibri" panose="020F0502020204030204" pitchFamily="34" charset="0"/>
                <a:cs typeface="B Titr" panose="00000700000000000000" pitchFamily="2" charset="-78"/>
              </a:rPr>
              <a:t>دستورالعمل</a:t>
            </a:r>
            <a:r>
              <a:rPr lang="ar-SA" sz="2000" dirty="0">
                <a:effectLst/>
                <a:latin typeface="Calibri" panose="020F0502020204030204" pitchFamily="34" charset="0"/>
                <a:ea typeface="Calibri" panose="020F0502020204030204" pitchFamily="34" charset="0"/>
                <a:cs typeface="B Titr" panose="00000700000000000000" pitchFamily="2" charset="-78"/>
              </a:rPr>
              <a:t> </a:t>
            </a:r>
            <a:r>
              <a:rPr lang="ar-SA" sz="2800" dirty="0">
                <a:effectLst/>
                <a:latin typeface="Calibri" panose="020F0502020204030204" pitchFamily="34" charset="0"/>
                <a:ea typeface="Calibri" panose="020F0502020204030204" pitchFamily="34" charset="0"/>
                <a:cs typeface="B Titr" panose="00000700000000000000" pitchFamily="2" charset="-78"/>
              </a:rPr>
              <a:t>الزامات سلامت ایمنی و محیط زیست</a:t>
            </a:r>
            <a:r>
              <a:rPr lang="ar-SA" sz="2000" dirty="0">
                <a:effectLst/>
                <a:latin typeface="Calibri" panose="020F0502020204030204" pitchFamily="34" charset="0"/>
                <a:ea typeface="Calibri" panose="020F0502020204030204" pitchFamily="34" charset="0"/>
                <a:cs typeface="B Titr" panose="00000700000000000000" pitchFamily="2" charset="-78"/>
              </a:rPr>
              <a:t> </a:t>
            </a:r>
            <a:r>
              <a:rPr lang="ar-SA" sz="2800" dirty="0">
                <a:effectLst/>
                <a:latin typeface="Calibri" panose="020F0502020204030204" pitchFamily="34" charset="0"/>
                <a:ea typeface="Calibri" panose="020F0502020204030204" pitchFamily="34" charset="0"/>
                <a:cs typeface="B Titr" panose="00000700000000000000" pitchFamily="2" charset="-78"/>
              </a:rPr>
              <a:t>پیمانکاران وزارت نیرو</a:t>
            </a:r>
            <a:endParaRPr lang="en-US" sz="10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18" name="Picture 17">
            <a:extLst>
              <a:ext uri="{FF2B5EF4-FFF2-40B4-BE49-F238E27FC236}">
                <a16:creationId xmlns:a16="http://schemas.microsoft.com/office/drawing/2014/main" id="{4C67ACCE-E28E-B2A8-647F-4792F35D2A1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195303" y="3829028"/>
            <a:ext cx="1920409" cy="1920409"/>
          </a:xfrm>
          <a:prstGeom prst="rect">
            <a:avLst/>
          </a:prstGeom>
        </p:spPr>
      </p:pic>
    </p:spTree>
    <p:extLst>
      <p:ext uri="{BB962C8B-B14F-4D97-AF65-F5344CB8AC3E}">
        <p14:creationId xmlns:p14="http://schemas.microsoft.com/office/powerpoint/2010/main" val="9743322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a:blip r:embed="rId2">
            <a:alphaModFix amt="12000"/>
          </a:blip>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2139407-A8EB-ABB9-0ADF-6B53B10F92DA}"/>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69000"/>
                    </a14:imgEffect>
                    <a14:imgEffect>
                      <a14:saturation sat="33000"/>
                    </a14:imgEffect>
                    <a14:imgEffect>
                      <a14:brightnessContrast bright="14000" contrast="-1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solidFill>
            <a:schemeClr val="accent1"/>
          </a:solidFill>
        </p:spPr>
      </p:pic>
      <p:sp useBgFill="1">
        <p:nvSpPr>
          <p:cNvPr id="3" name="TextBox 2">
            <a:extLst>
              <a:ext uri="{FF2B5EF4-FFF2-40B4-BE49-F238E27FC236}">
                <a16:creationId xmlns:a16="http://schemas.microsoft.com/office/drawing/2014/main" id="{795410B1-7806-B94F-E6AE-4B6559649B64}"/>
              </a:ext>
            </a:extLst>
          </p:cNvPr>
          <p:cNvSpPr txBox="1"/>
          <p:nvPr/>
        </p:nvSpPr>
        <p:spPr>
          <a:xfrm>
            <a:off x="448568" y="223895"/>
            <a:ext cx="11237464" cy="6535251"/>
          </a:xfrm>
          <a:prstGeom prst="rect">
            <a:avLst/>
          </a:prstGeom>
        </p:spPr>
        <p:txBody>
          <a:bodyPr wrap="square">
            <a:spAutoFit/>
          </a:bodyPr>
          <a:lstStyle/>
          <a:p>
            <a:pPr algn="justLow" rtl="1">
              <a:lnSpc>
                <a:spcPct val="115000"/>
              </a:lnSpc>
              <a:spcAft>
                <a:spcPts val="800"/>
              </a:spcAft>
            </a:pPr>
            <a:r>
              <a:rPr lang="fa-IR" sz="2200" dirty="0">
                <a:solidFill>
                  <a:srgbClr val="0070C0"/>
                </a:solidFill>
                <a:effectLst/>
                <a:latin typeface="Calibri" panose="020F0502020204030204" pitchFamily="34" charset="0"/>
                <a:ea typeface="Calibri" panose="020F0502020204030204" pitchFamily="34" charset="0"/>
                <a:cs typeface="B Titr" panose="00000700000000000000" pitchFamily="2" charset="-78"/>
              </a:rPr>
              <a:t> 5-</a:t>
            </a:r>
            <a:r>
              <a:rPr lang="ar-SA" sz="2200" dirty="0">
                <a:solidFill>
                  <a:srgbClr val="0070C0"/>
                </a:solidFill>
                <a:effectLst/>
                <a:latin typeface="Calibri" panose="020F0502020204030204" pitchFamily="34" charset="0"/>
                <a:ea typeface="Calibri" panose="020F0502020204030204" pitchFamily="34" charset="0"/>
                <a:cs typeface="B Titr" panose="00000700000000000000" pitchFamily="2" charset="-78"/>
              </a:rPr>
              <a:t>دستورکار</a:t>
            </a:r>
            <a:r>
              <a:rPr lang="fa-IR" sz="2200" dirty="0">
                <a:solidFill>
                  <a:srgbClr val="0070C0"/>
                </a:solidFill>
                <a:effectLst/>
                <a:latin typeface="Calibri" panose="020F0502020204030204" pitchFamily="34" charset="0"/>
                <a:ea typeface="Calibri" panose="020F0502020204030204" pitchFamily="34" charset="0"/>
                <a:cs typeface="B Titr" panose="00000700000000000000" pitchFamily="2" charset="-78"/>
              </a:rPr>
              <a:t> :</a:t>
            </a:r>
            <a:endParaRPr lang="en-US" sz="2200" dirty="0">
              <a:solidFill>
                <a:srgbClr val="0070C0"/>
              </a:solidFill>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200" dirty="0">
                <a:solidFill>
                  <a:srgbClr val="0070C0"/>
                </a:solidFill>
                <a:effectLst/>
                <a:latin typeface="Calibri" panose="020F0502020204030204" pitchFamily="34" charset="0"/>
                <a:ea typeface="Calibri" panose="020F0502020204030204" pitchFamily="34" charset="0"/>
                <a:cs typeface="B Titr" panose="00000700000000000000" pitchFamily="2" charset="-78"/>
              </a:rPr>
              <a:t>۵-۱ </a:t>
            </a:r>
            <a:r>
              <a:rPr lang="ar-SA" sz="2200" dirty="0">
                <a:solidFill>
                  <a:srgbClr val="0070C0"/>
                </a:solidFill>
                <a:effectLst/>
                <a:latin typeface="Calibri" panose="020F0502020204030204" pitchFamily="34" charset="0"/>
                <a:ea typeface="Calibri" panose="020F0502020204030204" pitchFamily="34" charset="0"/>
                <a:cs typeface="B Titr" panose="00000700000000000000" pitchFamily="2" charset="-78"/>
              </a:rPr>
              <a:t>الزامات کلی</a:t>
            </a:r>
            <a:endParaRPr lang="en-US" sz="2200" dirty="0">
              <a:solidFill>
                <a:srgbClr val="0070C0"/>
              </a:solidFill>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200" dirty="0">
                <a:effectLst/>
                <a:latin typeface="Calibri" panose="020F0502020204030204" pitchFamily="34" charset="0"/>
                <a:ea typeface="Calibri" panose="020F0502020204030204" pitchFamily="34" charset="0"/>
                <a:cs typeface="B Titr" panose="00000700000000000000" pitchFamily="2" charset="-78"/>
              </a:rPr>
              <a:t>۵-۱-۱- </a:t>
            </a:r>
            <a:r>
              <a:rPr lang="ar-SA" sz="2200" dirty="0">
                <a:effectLst/>
                <a:latin typeface="Calibri" panose="020F0502020204030204" pitchFamily="34" charset="0"/>
                <a:ea typeface="Calibri" panose="020F0502020204030204" pitchFamily="34" charset="0"/>
                <a:cs typeface="B Titr" panose="00000700000000000000" pitchFamily="2" charset="-78"/>
              </a:rPr>
              <a:t>دریافت کنندگان این سند باید نسبت به تدوین راهنما و برنامه اجرایی لازم به منظور بهره گیری سند مذکور درحوزه فعالیت خود اقدام و تمامی فعالیتها و تصمیمات خود را بر مبنای آن منطبق نمایند. همچنین تمهیدات لازم ازجمله ایجاد ساختار سازمانی تخصصی متناسب با سطح فعالیت زیر نظر بالاترین مقام کارفرما، جذب نیروی انسانی متخصص و اعتبار لازم را تأمین نمایند.</a:t>
            </a:r>
            <a:endParaRPr lang="en-US" sz="22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200" dirty="0">
                <a:effectLst/>
                <a:latin typeface="Calibri" panose="020F0502020204030204" pitchFamily="34" charset="0"/>
                <a:ea typeface="Calibri" panose="020F0502020204030204" pitchFamily="34" charset="0"/>
                <a:cs typeface="B Titr" panose="00000700000000000000" pitchFamily="2" charset="-78"/>
              </a:rPr>
              <a:t>۵-۱-۲- </a:t>
            </a:r>
            <a:r>
              <a:rPr lang="ar-SA" sz="2200" dirty="0">
                <a:effectLst/>
                <a:latin typeface="Calibri" panose="020F0502020204030204" pitchFamily="34" charset="0"/>
                <a:ea typeface="Calibri" panose="020F0502020204030204" pitchFamily="34" charset="0"/>
                <a:cs typeface="B Titr" panose="00000700000000000000" pitchFamily="2" charset="-78"/>
              </a:rPr>
              <a:t>دریافت کنندگان این سند باید در کلیه طرح ها و فعالیتهای وزارت نیرو و قراردادهای پیمانکاری الزامات </a:t>
            </a:r>
            <a:r>
              <a:rPr lang="en-US" sz="2200" dirty="0">
                <a:effectLst/>
                <a:latin typeface="Calibri" panose="020F0502020204030204" pitchFamily="34" charset="0"/>
                <a:ea typeface="Calibri" panose="020F0502020204030204" pitchFamily="34" charset="0"/>
                <a:cs typeface="B Titr" panose="00000700000000000000" pitchFamily="2" charset="-78"/>
              </a:rPr>
              <a:t>HSE</a:t>
            </a:r>
            <a:r>
              <a:rPr lang="ar-SA" sz="2200" dirty="0">
                <a:effectLst/>
                <a:latin typeface="Calibri" panose="020F0502020204030204" pitchFamily="34" charset="0"/>
                <a:ea typeface="Calibri" panose="020F0502020204030204" pitchFamily="34" charset="0"/>
                <a:cs typeface="B Titr" panose="00000700000000000000" pitchFamily="2" charset="-78"/>
              </a:rPr>
              <a:t> را مطابق با الزامات این سند اجرایی نمایند.</a:t>
            </a:r>
            <a:endParaRPr lang="en-US" sz="22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200" dirty="0">
                <a:effectLst/>
                <a:latin typeface="Calibri" panose="020F0502020204030204" pitchFamily="34" charset="0"/>
                <a:ea typeface="Calibri" panose="020F0502020204030204" pitchFamily="34" charset="0"/>
                <a:cs typeface="B Titr" panose="00000700000000000000" pitchFamily="2" charset="-78"/>
              </a:rPr>
              <a:t>۵-۱-۳- </a:t>
            </a:r>
            <a:r>
              <a:rPr lang="ar-SA" sz="2200" b="1"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صرفاً  پیمانکاران ذیصلاح</a:t>
            </a:r>
            <a:r>
              <a:rPr lang="ar-SA" sz="22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 </a:t>
            </a:r>
            <a:r>
              <a:rPr lang="ar-SA" sz="2200" dirty="0">
                <a:effectLst/>
                <a:latin typeface="Calibri" panose="020F0502020204030204" pitchFamily="34" charset="0"/>
                <a:ea typeface="Calibri" panose="020F0502020204030204" pitchFamily="34" charset="0"/>
                <a:cs typeface="B Titr" panose="00000700000000000000" pitchFamily="2" charset="-78"/>
              </a:rPr>
              <a:t>میتوانند در دامنه اجرای این سند فعالیت نمایند و  به کارگیری پیمانکاران فاقد صلاحیت، </a:t>
            </a:r>
            <a:r>
              <a:rPr lang="ar-SA" sz="22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اکیداً ممنوع </a:t>
            </a:r>
            <a:r>
              <a:rPr lang="ar-SA" sz="2200" dirty="0">
                <a:effectLst/>
                <a:latin typeface="Calibri" panose="020F0502020204030204" pitchFamily="34" charset="0"/>
                <a:ea typeface="Calibri" panose="020F0502020204030204" pitchFamily="34" charset="0"/>
                <a:cs typeface="B Titr" panose="00000700000000000000" pitchFamily="2" charset="-78"/>
              </a:rPr>
              <a:t>بوده و </a:t>
            </a:r>
            <a:r>
              <a:rPr lang="ar-SA" sz="22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مسئولیت تبعات حقوقی و کیفری و اداری مربوطه به عهده بالاترین مقام کارفرما می باشد.</a:t>
            </a:r>
            <a:endParaRPr lang="en-US" sz="22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200" dirty="0">
                <a:effectLst/>
                <a:latin typeface="Calibri" panose="020F0502020204030204" pitchFamily="34" charset="0"/>
                <a:ea typeface="Calibri" panose="020F0502020204030204" pitchFamily="34" charset="0"/>
                <a:cs typeface="B Titr" panose="00000700000000000000" pitchFamily="2" charset="-78"/>
              </a:rPr>
              <a:t>۵-۱-۴- </a:t>
            </a:r>
            <a:r>
              <a:rPr lang="ar-SA" sz="2200" dirty="0">
                <a:effectLst/>
                <a:latin typeface="Calibri" panose="020F0502020204030204" pitchFamily="34" charset="0"/>
                <a:ea typeface="Calibri" panose="020F0502020204030204" pitchFamily="34" charset="0"/>
                <a:cs typeface="B Titr" panose="00000700000000000000" pitchFamily="2" charset="-78"/>
              </a:rPr>
              <a:t>وا گذاری کار به پیمانکاران </a:t>
            </a:r>
            <a:r>
              <a:rPr lang="ar-SA" sz="22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صرفاً از طریق عقد قرارداد </a:t>
            </a:r>
            <a:r>
              <a:rPr lang="ar-SA" sz="2200" dirty="0">
                <a:effectLst/>
                <a:latin typeface="Calibri" panose="020F0502020204030204" pitchFamily="34" charset="0"/>
                <a:ea typeface="Calibri" panose="020F0502020204030204" pitchFamily="34" charset="0"/>
                <a:cs typeface="B Titr" panose="00000700000000000000" pitchFamily="2" charset="-78"/>
              </a:rPr>
              <a:t>پیمان توافق نامه کتبی امکان پذیر است و هر گونه توافق شفاهی در این خصوص ممنوع میباشد.</a:t>
            </a:r>
            <a:endParaRPr lang="en-US" sz="22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200" dirty="0">
                <a:effectLst/>
                <a:latin typeface="Calibri" panose="020F0502020204030204" pitchFamily="34" charset="0"/>
                <a:ea typeface="Calibri" panose="020F0502020204030204" pitchFamily="34" charset="0"/>
                <a:cs typeface="B Titr" panose="00000700000000000000" pitchFamily="2" charset="-78"/>
              </a:rPr>
              <a:t>۵-۱-۵- </a:t>
            </a:r>
            <a:r>
              <a:rPr lang="ar-SA" sz="2200" dirty="0">
                <a:effectLst/>
                <a:latin typeface="Calibri" panose="020F0502020204030204" pitchFamily="34" charset="0"/>
                <a:ea typeface="Calibri" panose="020F0502020204030204" pitchFamily="34" charset="0"/>
                <a:cs typeface="B Titr" panose="00000700000000000000" pitchFamily="2" charset="-78"/>
              </a:rPr>
              <a:t>پیمانکار با امضا و عودت اسناد پیمان، التزام خود را به رعایت تمامی الزا مات </a:t>
            </a:r>
            <a:r>
              <a:rPr lang="en-US" sz="2200" dirty="0">
                <a:effectLst/>
                <a:latin typeface="Calibri" panose="020F0502020204030204" pitchFamily="34" charset="0"/>
                <a:ea typeface="Calibri" panose="020F0502020204030204" pitchFamily="34" charset="0"/>
                <a:cs typeface="B Titr" panose="00000700000000000000" pitchFamily="2" charset="-78"/>
              </a:rPr>
              <a:t>HSE</a:t>
            </a:r>
            <a:r>
              <a:rPr lang="ar-SA" sz="2200" dirty="0">
                <a:effectLst/>
                <a:latin typeface="Calibri" panose="020F0502020204030204" pitchFamily="34" charset="0"/>
                <a:ea typeface="Calibri" panose="020F0502020204030204" pitchFamily="34" charset="0"/>
                <a:cs typeface="B Titr" panose="00000700000000000000" pitchFamily="2" charset="-78"/>
              </a:rPr>
              <a:t> و امور بیمه ای اعلام می نماید.</a:t>
            </a:r>
            <a:endParaRPr lang="en-US" sz="22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237915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0000"/>
            <a:lum/>
          </a:blip>
          <a:srcRect/>
          <a:stretch>
            <a:fillRect t="-9000" b="-9000"/>
          </a:stretch>
        </a:blipFill>
        <a:effectLst/>
      </p:bgPr>
    </p:bg>
    <p:spTree>
      <p:nvGrpSpPr>
        <p:cNvPr id="1" name=""/>
        <p:cNvGrpSpPr/>
        <p:nvPr/>
      </p:nvGrpSpPr>
      <p:grpSpPr>
        <a:xfrm>
          <a:off x="0" y="0"/>
          <a:ext cx="0" cy="0"/>
          <a:chOff x="0" y="0"/>
          <a:chExt cx="0" cy="0"/>
        </a:xfrm>
      </p:grpSpPr>
      <p:sp useBgFill="1">
        <p:nvSpPr>
          <p:cNvPr id="7" name="TextBox 6">
            <a:extLst>
              <a:ext uri="{FF2B5EF4-FFF2-40B4-BE49-F238E27FC236}">
                <a16:creationId xmlns:a16="http://schemas.microsoft.com/office/drawing/2014/main" id="{7C3CA8DF-C437-D928-4C33-80DDE726AF28}"/>
              </a:ext>
            </a:extLst>
          </p:cNvPr>
          <p:cNvSpPr txBox="1"/>
          <p:nvPr/>
        </p:nvSpPr>
        <p:spPr>
          <a:xfrm>
            <a:off x="338328" y="254833"/>
            <a:ext cx="11457432" cy="7263270"/>
          </a:xfrm>
          <a:prstGeom prst="rect">
            <a:avLst/>
          </a:prstGeom>
        </p:spPr>
        <p:txBody>
          <a:bodyPr wrap="square">
            <a:spAutoFit/>
          </a:bodyPr>
          <a:lstStyle/>
          <a:p>
            <a:pPr algn="justLow" rtl="1">
              <a:lnSpc>
                <a:spcPct val="115000"/>
              </a:lnSpc>
              <a:spcAft>
                <a:spcPts val="800"/>
              </a:spcAft>
            </a:pPr>
            <a:r>
              <a:rPr lang="fa-IR" sz="2000" dirty="0">
                <a:effectLst/>
                <a:latin typeface="Calibri" panose="020F0502020204030204" pitchFamily="34" charset="0"/>
                <a:ea typeface="Calibri" panose="020F0502020204030204" pitchFamily="34" charset="0"/>
                <a:cs typeface="B Titr" panose="00000700000000000000" pitchFamily="2" charset="-78"/>
              </a:rPr>
              <a:t>- </a:t>
            </a:r>
            <a:r>
              <a:rPr lang="ar-SA" sz="2000" dirty="0">
                <a:effectLst/>
                <a:latin typeface="Calibri" panose="020F0502020204030204" pitchFamily="34" charset="0"/>
                <a:ea typeface="Calibri" panose="020F0502020204030204" pitchFamily="34" charset="0"/>
                <a:cs typeface="B Titr" panose="00000700000000000000" pitchFamily="2" charset="-78"/>
              </a:rPr>
              <a:t>به کارگیری کارگران غیر مجاز </a:t>
            </a:r>
            <a:r>
              <a:rPr lang="ar-SA"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اتباع بیگانه فاقد مجوز کار </a:t>
            </a:r>
            <a:r>
              <a:rPr lang="ar-SA" sz="2000" dirty="0">
                <a:effectLst/>
                <a:latin typeface="Calibri" panose="020F0502020204030204" pitchFamily="34" charset="0"/>
                <a:ea typeface="Calibri" panose="020F0502020204030204" pitchFamily="34" charset="0"/>
                <a:cs typeface="B Titr" panose="00000700000000000000" pitchFamily="2" charset="-78"/>
              </a:rPr>
              <a:t>و کودکان زیر </a:t>
            </a:r>
            <a:r>
              <a:rPr lang="fa-IR" sz="2000" dirty="0">
                <a:effectLst/>
                <a:latin typeface="Calibri" panose="020F0502020204030204" pitchFamily="34" charset="0"/>
                <a:ea typeface="Calibri" panose="020F0502020204030204" pitchFamily="34" charset="0"/>
                <a:cs typeface="B Titr" panose="00000700000000000000" pitchFamily="2" charset="-78"/>
              </a:rPr>
              <a:t>۱۵</a:t>
            </a:r>
            <a:r>
              <a:rPr lang="ar-SA" sz="2000" dirty="0">
                <a:effectLst/>
                <a:latin typeface="Calibri" panose="020F0502020204030204" pitchFamily="34" charset="0"/>
                <a:ea typeface="Calibri" panose="020F0502020204030204" pitchFamily="34" charset="0"/>
                <a:cs typeface="B Titr" panose="00000700000000000000" pitchFamily="2" charset="-78"/>
              </a:rPr>
              <a:t> سال</a:t>
            </a:r>
            <a:r>
              <a:rPr lang="fa-IR" sz="2000" dirty="0">
                <a:effectLst/>
                <a:latin typeface="Calibri" panose="020F0502020204030204" pitchFamily="34" charset="0"/>
                <a:ea typeface="Calibri" panose="020F0502020204030204" pitchFamily="34" charset="0"/>
                <a:cs typeface="B Titr" panose="00000700000000000000" pitchFamily="2" charset="-78"/>
              </a:rPr>
              <a:t> </a:t>
            </a:r>
            <a:r>
              <a:rPr lang="ar-SA" sz="2000" dirty="0">
                <a:effectLst/>
                <a:latin typeface="Calibri" panose="020F0502020204030204" pitchFamily="34" charset="0"/>
                <a:ea typeface="Calibri" panose="020F0502020204030204" pitchFamily="34" charset="0"/>
                <a:cs typeface="B Titr" panose="00000700000000000000" pitchFamily="2" charset="-78"/>
              </a:rPr>
              <a:t>در کلیه فعالیت های پیمانکاری ممنوع میباشد و تبعات حقوقی قضایی اداری و مالی ناشی از عدم رعایت آن به عهده پیمانکار میباشد.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000" dirty="0">
                <a:effectLst/>
                <a:latin typeface="Calibri" panose="020F0502020204030204" pitchFamily="34" charset="0"/>
                <a:ea typeface="Calibri" panose="020F0502020204030204" pitchFamily="34" charset="0"/>
                <a:cs typeface="B Titr" panose="00000700000000000000" pitchFamily="2" charset="-78"/>
              </a:rPr>
              <a:t>۵-۱-۷- </a:t>
            </a:r>
            <a:r>
              <a:rPr lang="ar-SA" sz="2000" dirty="0">
                <a:effectLst/>
                <a:latin typeface="Calibri" panose="020F0502020204030204" pitchFamily="34" charset="0"/>
                <a:ea typeface="Calibri" panose="020F0502020204030204" pitchFamily="34" charset="0"/>
                <a:cs typeface="B Titr" panose="00000700000000000000" pitchFamily="2" charset="-78"/>
              </a:rPr>
              <a:t>متولیان </a:t>
            </a:r>
            <a:r>
              <a:rPr lang="en-US" sz="2000" dirty="0">
                <a:effectLst/>
                <a:latin typeface="Calibri" panose="020F0502020204030204" pitchFamily="34" charset="0"/>
                <a:ea typeface="Calibri" panose="020F0502020204030204" pitchFamily="34" charset="0"/>
                <a:cs typeface="B Titr" panose="00000700000000000000" pitchFamily="2" charset="-78"/>
              </a:rPr>
              <a:t>HSE</a:t>
            </a:r>
            <a:r>
              <a:rPr lang="ar-SA" sz="2000" dirty="0">
                <a:effectLst/>
                <a:latin typeface="Calibri" panose="020F0502020204030204" pitchFamily="34" charset="0"/>
                <a:ea typeface="Calibri" panose="020F0502020204030204" pitchFamily="34" charset="0"/>
                <a:cs typeface="B Titr" panose="00000700000000000000" pitchFamily="2" charset="-78"/>
              </a:rPr>
              <a:t> و سایر کارکنان کارفرما مجاز به همکاری به عنوان مسئول </a:t>
            </a:r>
            <a:r>
              <a:rPr lang="en-US" sz="2000" dirty="0">
                <a:effectLst/>
                <a:latin typeface="Calibri" panose="020F0502020204030204" pitchFamily="34" charset="0"/>
                <a:ea typeface="Calibri" panose="020F0502020204030204" pitchFamily="34" charset="0"/>
                <a:cs typeface="B Titr" panose="00000700000000000000" pitchFamily="2" charset="-78"/>
              </a:rPr>
              <a:t>HSE</a:t>
            </a:r>
            <a:r>
              <a:rPr lang="ar-SA" sz="2000" dirty="0">
                <a:effectLst/>
                <a:latin typeface="Calibri" panose="020F0502020204030204" pitchFamily="34" charset="0"/>
                <a:ea typeface="Calibri" panose="020F0502020204030204" pitchFamily="34" charset="0"/>
                <a:cs typeface="B Titr" panose="00000700000000000000" pitchFamily="2" charset="-78"/>
              </a:rPr>
              <a:t> پیمانکاران طرف قرارداد باکارفرما نبوده و بکارگیری ایشان</a:t>
            </a:r>
            <a:r>
              <a:rPr lang="ar-SA"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 تخلف </a:t>
            </a:r>
            <a:r>
              <a:rPr lang="ar-SA" sz="2000" dirty="0">
                <a:effectLst/>
                <a:latin typeface="Calibri" panose="020F0502020204030204" pitchFamily="34" charset="0"/>
                <a:ea typeface="Calibri" panose="020F0502020204030204" pitchFamily="34" charset="0"/>
                <a:cs typeface="B Titr" panose="00000700000000000000" pitchFamily="2" charset="-78"/>
              </a:rPr>
              <a:t>محسوب میشود.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000" dirty="0">
                <a:effectLst/>
                <a:latin typeface="Calibri" panose="020F0502020204030204" pitchFamily="34" charset="0"/>
                <a:ea typeface="Calibri" panose="020F0502020204030204" pitchFamily="34" charset="0"/>
                <a:cs typeface="B Titr" panose="00000700000000000000" pitchFamily="2" charset="-78"/>
              </a:rPr>
              <a:t>۵-۱-۸</a:t>
            </a:r>
            <a:r>
              <a:rPr lang="fa-IR"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 </a:t>
            </a:r>
            <a:r>
              <a:rPr lang="ar-SA"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نظارت بر حسن انجام تعهدات پیمانکار مطابق قرارداد بر عهده ناظر دستگاه نظارت می باشد، مدیریت </a:t>
            </a:r>
            <a:r>
              <a:rPr lang="en-US"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HSE</a:t>
            </a:r>
            <a:r>
              <a:rPr lang="ar-SA"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کارفرما مکلف است عملکرد ناظر دستگاه نظارت را ارزیابی نموده و در صورت مشاهده ضعف نظارت در اعمال ضوابط </a:t>
            </a:r>
            <a:r>
              <a:rPr lang="en-US"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HSE</a:t>
            </a:r>
            <a:r>
              <a:rPr lang="ar-SA"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 گزارش مربوطه را به کارفرما اعلام نماید</a:t>
            </a:r>
            <a:r>
              <a:rPr lang="ar-SA" sz="2000" dirty="0">
                <a:effectLst/>
                <a:latin typeface="Calibri" panose="020F0502020204030204" pitchFamily="34" charset="0"/>
                <a:ea typeface="Calibri" panose="020F0502020204030204" pitchFamily="34" charset="0"/>
                <a:cs typeface="B Titr" panose="00000700000000000000" pitchFamily="2" charset="-78"/>
              </a:rPr>
              <a:t>.</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000" dirty="0">
                <a:effectLst/>
                <a:latin typeface="Calibri" panose="020F0502020204030204" pitchFamily="34" charset="0"/>
                <a:ea typeface="Calibri" panose="020F0502020204030204" pitchFamily="34" charset="0"/>
                <a:cs typeface="B Titr" panose="00000700000000000000" pitchFamily="2" charset="-78"/>
              </a:rPr>
              <a:t>۵-۱-۹- </a:t>
            </a:r>
            <a:r>
              <a:rPr lang="ar-SA" sz="2000" dirty="0">
                <a:effectLst/>
                <a:latin typeface="Calibri" panose="020F0502020204030204" pitchFamily="34" charset="0"/>
                <a:ea typeface="Calibri" panose="020F0502020204030204" pitchFamily="34" charset="0"/>
                <a:cs typeface="B Titr" panose="00000700000000000000" pitchFamily="2" charset="-78"/>
              </a:rPr>
              <a:t>ناظر / دستگاه نظارت بر امور قرارداد می بایست دوره آموزشی ایمنی و بهداشت کار با رویکرد حقوقی راگذرانده باشند.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000" dirty="0">
                <a:effectLst/>
                <a:latin typeface="Calibri" panose="020F0502020204030204" pitchFamily="34" charset="0"/>
                <a:ea typeface="Calibri" panose="020F0502020204030204" pitchFamily="34" charset="0"/>
                <a:cs typeface="B Titr" panose="00000700000000000000" pitchFamily="2" charset="-78"/>
              </a:rPr>
              <a:t>۵-۱-۱۰</a:t>
            </a:r>
            <a:r>
              <a:rPr lang="fa-IR"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 </a:t>
            </a:r>
            <a:r>
              <a:rPr lang="ar-SA"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پیمانکار از روز تحویل کارگاه تا روز تحویل موقت عملیات موضوع پیمان مسئول تأمين الزامات مترتب</a:t>
            </a:r>
            <a:r>
              <a:rPr lang="en-US"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HSE</a:t>
            </a:r>
            <a:r>
              <a:rPr lang="ar-SA"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 از جمله حفظ و نگهداری کارهای انجام شده مصالح ماشین آلات و ابزار راه ها تأسیسات و بناها و مدیریت تردد افراد در کارگاه میباشد.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000" dirty="0">
                <a:effectLst/>
                <a:latin typeface="Calibri" panose="020F0502020204030204" pitchFamily="34" charset="0"/>
                <a:ea typeface="Calibri" panose="020F0502020204030204" pitchFamily="34" charset="0"/>
                <a:cs typeface="B Titr" panose="00000700000000000000" pitchFamily="2" charset="-78"/>
              </a:rPr>
              <a:t>۵-۱-۱۱- </a:t>
            </a:r>
            <a:r>
              <a:rPr lang="ar-SA" sz="2000" dirty="0">
                <a:effectLst/>
                <a:latin typeface="Calibri" panose="020F0502020204030204" pitchFamily="34" charset="0"/>
                <a:ea typeface="Calibri" panose="020F0502020204030204" pitchFamily="34" charset="0"/>
                <a:cs typeface="B Titr" panose="00000700000000000000" pitchFamily="2" charset="-78"/>
              </a:rPr>
              <a:t>این دستورالعمل متناسب با فعالیتهای وزارت نیرو و براساس قوانین و مقررات مرتبط با مراجع ذیصلاح درکشور تدوین شده و طرفین قرارداد موظف هستند علاوه بر این دستور العمل تمامی قوانین و مقررات و آیین نامه های مرتبط   با ایمنی، بهداشت کار و محیط زیست صادره توسط مراجع ذیصلاح کشور را رعایت نمایند.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000" dirty="0">
                <a:effectLst/>
                <a:latin typeface="Calibri" panose="020F0502020204030204" pitchFamily="34" charset="0"/>
                <a:ea typeface="Calibri" panose="020F0502020204030204" pitchFamily="34" charset="0"/>
                <a:cs typeface="B Titr" panose="00000700000000000000" pitchFamily="2" charset="-78"/>
              </a:rPr>
              <a:t>۵-۱-۱۲- </a:t>
            </a:r>
            <a:r>
              <a:rPr lang="ar-SA" sz="2000" dirty="0">
                <a:effectLst/>
                <a:latin typeface="Calibri" panose="020F0502020204030204" pitchFamily="34" charset="0"/>
                <a:ea typeface="Calibri" panose="020F0502020204030204" pitchFamily="34" charset="0"/>
                <a:cs typeface="B Titr" panose="00000700000000000000" pitchFamily="2" charset="-78"/>
              </a:rPr>
              <a:t>این دستور العمل به عنوان مرجع تعيين </a:t>
            </a:r>
            <a:r>
              <a:rPr lang="ar-SA" sz="2000" dirty="0">
                <a:latin typeface="Calibri" panose="020F0502020204030204" pitchFamily="34" charset="0"/>
                <a:cs typeface="B Titr" panose="00000700000000000000" pitchFamily="2" charset="-78"/>
              </a:rPr>
              <a:t>الزامات </a:t>
            </a:r>
            <a:r>
              <a:rPr lang="en-US" sz="2000" dirty="0">
                <a:latin typeface="Calibri" panose="020F0502020204030204" pitchFamily="34" charset="0"/>
                <a:cs typeface="B Titr" panose="00000700000000000000" pitchFamily="2" charset="-78"/>
              </a:rPr>
              <a:t>HSE</a:t>
            </a:r>
            <a:r>
              <a:rPr lang="fa-IR" sz="2000" dirty="0">
                <a:latin typeface="Calibri" panose="020F0502020204030204" pitchFamily="34" charset="0"/>
                <a:cs typeface="B Titr" panose="00000700000000000000" pitchFamily="2" charset="-78"/>
              </a:rPr>
              <a:t> </a:t>
            </a:r>
            <a:r>
              <a:rPr lang="ar-SA" sz="2000" dirty="0">
                <a:solidFill>
                  <a:srgbClr val="FF0000"/>
                </a:solidFill>
                <a:latin typeface="Calibri" panose="020F0502020204030204" pitchFamily="34" charset="0"/>
                <a:cs typeface="B Titr" panose="00000700000000000000" pitchFamily="2" charset="-78"/>
              </a:rPr>
              <a:t>باید ضمیمه قراردادها گردد </a:t>
            </a:r>
            <a:r>
              <a:rPr lang="ar-SA" sz="2000" dirty="0">
                <a:latin typeface="Calibri" panose="020F0502020204030204" pitchFamily="34" charset="0"/>
                <a:cs typeface="B Titr" panose="00000700000000000000" pitchFamily="2" charset="-78"/>
              </a:rPr>
              <a:t>و کارفرما مکلف است براساس این دستور العمل الزامات عمومی و تخصصی هر پیمان را به صورت جداگانه احصاء و در اسناد پیمان درج نماید.</a:t>
            </a:r>
            <a:endParaRPr lang="en-US" sz="2000" dirty="0">
              <a:latin typeface="Calibri" panose="020F0502020204030204" pitchFamily="34" charset="0"/>
              <a:cs typeface="B Titr" panose="00000700000000000000" pitchFamily="2" charset="-78"/>
            </a:endParaRPr>
          </a:p>
          <a:p>
            <a:pPr algn="justLow" rtl="1">
              <a:lnSpc>
                <a:spcPct val="115000"/>
              </a:lnSpc>
              <a:spcAft>
                <a:spcPts val="800"/>
              </a:spcAft>
            </a:pPr>
            <a:r>
              <a:rPr lang="en-US" sz="2000" dirty="0">
                <a:effectLst/>
                <a:latin typeface="Calibri" panose="020F0502020204030204" pitchFamily="34" charset="0"/>
                <a:ea typeface="Calibri" panose="020F0502020204030204" pitchFamily="34" charset="0"/>
                <a:cs typeface="B Titr" panose="00000700000000000000" pitchFamily="2" charset="-78"/>
              </a:rPr>
              <a:t> </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en-US" sz="2000" dirty="0">
                <a:effectLst/>
                <a:latin typeface="Calibri" panose="020F0502020204030204" pitchFamily="34" charset="0"/>
                <a:ea typeface="Calibri" panose="020F0502020204030204" pitchFamily="34" charset="0"/>
                <a:cs typeface="B Titr" panose="00000700000000000000" pitchFamily="2" charset="-78"/>
              </a:rPr>
              <a:t> </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1104227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a:blip r:embed="rId2">
            <a:alphaModFix amt="12000"/>
          </a:blip>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2D8DCFB-AE89-AFDC-C172-EBC1CE7D561E}"/>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rightnessContrast bright="45000"/>
                    </a14:imgEffect>
                  </a14:imgLayer>
                </a14:imgProps>
              </a:ext>
              <a:ext uri="{28A0092B-C50C-407E-A947-70E740481C1C}">
                <a14:useLocalDpi xmlns:a14="http://schemas.microsoft.com/office/drawing/2010/main" val="0"/>
              </a:ext>
            </a:extLst>
          </a:blip>
          <a:stretch>
            <a:fillRect/>
          </a:stretch>
        </p:blipFill>
        <p:spPr>
          <a:xfrm>
            <a:off x="150312" y="0"/>
            <a:ext cx="11912252" cy="6858000"/>
          </a:xfrm>
          <a:prstGeom prst="rect">
            <a:avLst/>
          </a:prstGeom>
          <a:solidFill>
            <a:schemeClr val="bg1">
              <a:alpha val="25000"/>
            </a:schemeClr>
          </a:solidFill>
          <a:effectLst>
            <a:glow rad="127000">
              <a:schemeClr val="accent1"/>
            </a:glow>
            <a:outerShdw blurRad="431800" dist="647700" dir="5400000" sx="17000" sy="17000" algn="ctr" rotWithShape="0">
              <a:srgbClr val="000000">
                <a:alpha val="43137"/>
              </a:srgbClr>
            </a:outerShdw>
            <a:reflection stA="45000" endPos="0" dist="50800" dir="5400000" sy="-100000" algn="bl" rotWithShape="0"/>
            <a:softEdge rad="0"/>
          </a:effectLst>
        </p:spPr>
      </p:pic>
      <p:sp>
        <p:nvSpPr>
          <p:cNvPr id="3" name="TextBox 2">
            <a:extLst>
              <a:ext uri="{FF2B5EF4-FFF2-40B4-BE49-F238E27FC236}">
                <a16:creationId xmlns:a16="http://schemas.microsoft.com/office/drawing/2014/main" id="{95C5EDA2-8E13-68B7-9D1A-AD5867238DBA}"/>
              </a:ext>
            </a:extLst>
          </p:cNvPr>
          <p:cNvSpPr txBox="1"/>
          <p:nvPr/>
        </p:nvSpPr>
        <p:spPr>
          <a:xfrm>
            <a:off x="744881" y="393874"/>
            <a:ext cx="11194038" cy="6070251"/>
          </a:xfrm>
          <a:prstGeom prst="rect">
            <a:avLst/>
          </a:prstGeom>
          <a:noFill/>
        </p:spPr>
        <p:txBody>
          <a:bodyPr wrap="square">
            <a:spAutoFit/>
          </a:bodyPr>
          <a:lstStyle/>
          <a:p>
            <a:pPr algn="justLow" rtl="1">
              <a:lnSpc>
                <a:spcPct val="115000"/>
              </a:lnSpc>
              <a:spcAft>
                <a:spcPts val="800"/>
              </a:spcAft>
            </a:pPr>
            <a:r>
              <a:rPr lang="fa-IR" sz="2000" dirty="0">
                <a:solidFill>
                  <a:srgbClr val="0070C0"/>
                </a:solidFill>
                <a:effectLst/>
                <a:latin typeface="Calibri" panose="020F0502020204030204" pitchFamily="34" charset="0"/>
                <a:ea typeface="Calibri" panose="020F0502020204030204" pitchFamily="34" charset="0"/>
                <a:cs typeface="B Titr" panose="00000700000000000000" pitchFamily="2" charset="-78"/>
              </a:rPr>
              <a:t>2-5- </a:t>
            </a:r>
            <a:r>
              <a:rPr lang="ar-SA" sz="2000" dirty="0">
                <a:solidFill>
                  <a:srgbClr val="0070C0"/>
                </a:solidFill>
                <a:effectLst/>
                <a:latin typeface="Calibri" panose="020F0502020204030204" pitchFamily="34" charset="0"/>
                <a:ea typeface="Calibri" panose="020F0502020204030204" pitchFamily="34" charset="0"/>
                <a:cs typeface="B Titr" panose="00000700000000000000" pitchFamily="2" charset="-78"/>
              </a:rPr>
              <a:t>وظایف</a:t>
            </a:r>
            <a:endParaRPr lang="en-US" sz="2000" dirty="0">
              <a:solidFill>
                <a:srgbClr val="0070C0"/>
              </a:solidFill>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000" dirty="0">
                <a:solidFill>
                  <a:srgbClr val="0070C0"/>
                </a:solidFill>
                <a:effectLst/>
                <a:latin typeface="Calibri" panose="020F0502020204030204" pitchFamily="34" charset="0"/>
                <a:ea typeface="Calibri" panose="020F0502020204030204" pitchFamily="34" charset="0"/>
                <a:cs typeface="B Titr" panose="00000700000000000000" pitchFamily="2" charset="-78"/>
              </a:rPr>
              <a:t>۵-۲-۱- </a:t>
            </a:r>
            <a:r>
              <a:rPr lang="ar-SA" sz="2000" dirty="0">
                <a:solidFill>
                  <a:srgbClr val="0070C0"/>
                </a:solidFill>
                <a:effectLst/>
                <a:latin typeface="Calibri" panose="020F0502020204030204" pitchFamily="34" charset="0"/>
                <a:ea typeface="Calibri" panose="020F0502020204030204" pitchFamily="34" charset="0"/>
                <a:cs typeface="B Titr" panose="00000700000000000000" pitchFamily="2" charset="-78"/>
              </a:rPr>
              <a:t>وظایف کارفرما</a:t>
            </a:r>
            <a:endParaRPr lang="en-US" sz="2000" dirty="0">
              <a:solidFill>
                <a:srgbClr val="0070C0"/>
              </a:solidFill>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dirty="0">
                <a:effectLst/>
                <a:latin typeface="Calibri" panose="020F0502020204030204" pitchFamily="34" charset="0"/>
                <a:ea typeface="Calibri" panose="020F0502020204030204" pitchFamily="34" charset="0"/>
                <a:cs typeface="B Titr" panose="00000700000000000000" pitchFamily="2" charset="-78"/>
              </a:rPr>
              <a:t>۵-۲-۱-۱- </a:t>
            </a:r>
            <a:r>
              <a:rPr lang="ar-SA" dirty="0">
                <a:effectLst/>
                <a:latin typeface="Calibri" panose="020F0502020204030204" pitchFamily="34" charset="0"/>
                <a:ea typeface="Calibri" panose="020F0502020204030204" pitchFamily="34" charset="0"/>
                <a:cs typeface="B Titr" panose="00000700000000000000" pitchFamily="2" charset="-78"/>
              </a:rPr>
              <a:t>کارفرما مکلف است قرارداد پیمان توافق نامه را  به نحوی منعقد نما ید  که در آن مقاطعه  کار (پیمانکار)متعهد گردد </a:t>
            </a:r>
            <a:r>
              <a:rPr lang="ar-SA"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تمامی مقررات  قانون کار و آیین نامه های مربوط به این </a:t>
            </a:r>
            <a:r>
              <a:rPr lang="ar-SA" dirty="0">
                <a:effectLst/>
                <a:latin typeface="Calibri" panose="020F0502020204030204" pitchFamily="34" charset="0"/>
                <a:ea typeface="Calibri" panose="020F0502020204030204" pitchFamily="34" charset="0"/>
                <a:cs typeface="B Titr" panose="00000700000000000000" pitchFamily="2" charset="-78"/>
              </a:rPr>
              <a:t>قانون را در مورد کارکنان خود اعمال نماید.</a:t>
            </a:r>
            <a:endParaRPr lang="en-US"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dirty="0">
                <a:effectLst/>
                <a:latin typeface="Calibri" panose="020F0502020204030204" pitchFamily="34" charset="0"/>
                <a:ea typeface="Calibri" panose="020F0502020204030204" pitchFamily="34" charset="0"/>
                <a:cs typeface="B Titr" panose="00000700000000000000" pitchFamily="2" charset="-78"/>
              </a:rPr>
              <a:t>۵-۲-۱-۲- </a:t>
            </a:r>
            <a:r>
              <a:rPr lang="ar-SA" dirty="0">
                <a:effectLst/>
                <a:latin typeface="Calibri" panose="020F0502020204030204" pitchFamily="34" charset="0"/>
                <a:ea typeface="Calibri" panose="020F0502020204030204" pitchFamily="34" charset="0"/>
                <a:cs typeface="B Titr" panose="00000700000000000000" pitchFamily="2" charset="-78"/>
              </a:rPr>
              <a:t>کارفرما مکلف است در اسناد مناقصه استعلام شرایط ضوابط و الزامات </a:t>
            </a:r>
            <a:r>
              <a:rPr lang="en-US" dirty="0">
                <a:effectLst/>
                <a:latin typeface="Calibri" panose="020F0502020204030204" pitchFamily="34" charset="0"/>
                <a:ea typeface="Calibri" panose="020F0502020204030204" pitchFamily="34" charset="0"/>
                <a:cs typeface="B Titr" panose="00000700000000000000" pitchFamily="2" charset="-78"/>
              </a:rPr>
              <a:t>HSE</a:t>
            </a:r>
            <a:r>
              <a:rPr lang="ar-SA" dirty="0">
                <a:effectLst/>
                <a:latin typeface="Calibri" panose="020F0502020204030204" pitchFamily="34" charset="0"/>
                <a:ea typeface="Calibri" panose="020F0502020204030204" pitchFamily="34" charset="0"/>
                <a:cs typeface="B Titr" panose="00000700000000000000" pitchFamily="2" charset="-78"/>
              </a:rPr>
              <a:t> و همچنین ضوابط اختصاصی مرتبط با فعالیت پیمان را به صورت کامل و شفاف درج نمایید.</a:t>
            </a:r>
            <a:endParaRPr lang="en-US"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تبصره - مدیریت </a:t>
            </a:r>
            <a:r>
              <a:rPr lang="en-US" dirty="0">
                <a:solidFill>
                  <a:srgbClr val="FF0000"/>
                </a:solidFill>
                <a:effectLst/>
                <a:latin typeface="Calibri" panose="020F0502020204030204" pitchFamily="34" charset="0"/>
                <a:ea typeface="Calibri" panose="020F0502020204030204" pitchFamily="34" charset="0"/>
                <a:cs typeface="B Titr" panose="00000700000000000000" pitchFamily="2" charset="-78"/>
              </a:rPr>
              <a:t>HSE</a:t>
            </a:r>
            <a:r>
              <a:rPr lang="ar-SA" dirty="0">
                <a:solidFill>
                  <a:srgbClr val="FF0000"/>
                </a:solidFill>
                <a:effectLst/>
                <a:latin typeface="Calibri" panose="020F0502020204030204" pitchFamily="34" charset="0"/>
                <a:ea typeface="Calibri" panose="020F0502020204030204" pitchFamily="34" charset="0"/>
                <a:cs typeface="B Titr" panose="00000700000000000000" pitchFamily="2" charset="-78"/>
              </a:rPr>
              <a:t> کارفرما مکلف است با همکاری دستگاه نظارت ضوابط عمومی و اختصاصی </a:t>
            </a:r>
            <a:r>
              <a:rPr lang="en-US" dirty="0">
                <a:solidFill>
                  <a:srgbClr val="FF0000"/>
                </a:solidFill>
                <a:effectLst/>
                <a:latin typeface="Calibri" panose="020F0502020204030204" pitchFamily="34" charset="0"/>
                <a:ea typeface="Calibri" panose="020F0502020204030204" pitchFamily="34" charset="0"/>
                <a:cs typeface="B Titr" panose="00000700000000000000" pitchFamily="2" charset="-78"/>
              </a:rPr>
              <a:t>HSE</a:t>
            </a:r>
            <a:r>
              <a:rPr lang="ar-SA" dirty="0">
                <a:solidFill>
                  <a:srgbClr val="FF0000"/>
                </a:solidFill>
                <a:effectLst/>
                <a:latin typeface="Calibri" panose="020F0502020204030204" pitchFamily="34" charset="0"/>
                <a:ea typeface="Calibri" panose="020F0502020204030204" pitchFamily="34" charset="0"/>
                <a:cs typeface="B Titr" panose="00000700000000000000" pitchFamily="2" charset="-78"/>
              </a:rPr>
              <a:t> هر پیمان را تهیه و ارائه نماید.</a:t>
            </a:r>
            <a:endParaRPr lang="en-US"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dirty="0">
                <a:effectLst/>
                <a:latin typeface="Calibri" panose="020F0502020204030204" pitchFamily="34" charset="0"/>
                <a:ea typeface="Calibri" panose="020F0502020204030204" pitchFamily="34" charset="0"/>
                <a:cs typeface="B Titr" panose="00000700000000000000" pitchFamily="2" charset="-78"/>
              </a:rPr>
              <a:t>۵-۲-۱-۳- </a:t>
            </a:r>
            <a:r>
              <a:rPr lang="ar-SA" dirty="0">
                <a:solidFill>
                  <a:srgbClr val="FF0000"/>
                </a:solidFill>
                <a:effectLst/>
                <a:latin typeface="Calibri" panose="020F0502020204030204" pitchFamily="34" charset="0"/>
                <a:ea typeface="Calibri" panose="020F0502020204030204" pitchFamily="34" charset="0"/>
                <a:cs typeface="B Titr" panose="00000700000000000000" pitchFamily="2" charset="-78"/>
              </a:rPr>
              <a:t>کارفرما مكلف است هزینه های مربوط به اجرای امور </a:t>
            </a:r>
            <a:r>
              <a:rPr lang="en-US" dirty="0">
                <a:solidFill>
                  <a:srgbClr val="FF0000"/>
                </a:solidFill>
                <a:effectLst/>
                <a:latin typeface="Calibri" panose="020F0502020204030204" pitchFamily="34" charset="0"/>
                <a:ea typeface="Calibri" panose="020F0502020204030204" pitchFamily="34" charset="0"/>
                <a:cs typeface="B Titr" panose="00000700000000000000" pitchFamily="2" charset="-78"/>
              </a:rPr>
              <a:t>HSE</a:t>
            </a:r>
            <a:r>
              <a:rPr lang="ar-SA" dirty="0">
                <a:solidFill>
                  <a:srgbClr val="FF0000"/>
                </a:solidFill>
                <a:effectLst/>
                <a:latin typeface="Calibri" panose="020F0502020204030204" pitchFamily="34" charset="0"/>
                <a:ea typeface="Calibri" panose="020F0502020204030204" pitchFamily="34" charset="0"/>
                <a:cs typeface="B Titr" panose="00000700000000000000" pitchFamily="2" charset="-78"/>
              </a:rPr>
              <a:t> را برآورد و سرفصلهای مربوطه را تهیه و دراسناد استعلام مناقصه و متن قرارداد لحاظ نماید و پیمانکار از ابتدای قرارداد با نظارت کارفرما موظف به اجرای آن گردد.</a:t>
            </a:r>
            <a:endParaRPr lang="en-US"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dirty="0">
                <a:effectLst/>
                <a:latin typeface="Calibri" panose="020F0502020204030204" pitchFamily="34" charset="0"/>
                <a:ea typeface="Calibri" panose="020F0502020204030204" pitchFamily="34" charset="0"/>
                <a:cs typeface="B Titr" panose="00000700000000000000" pitchFamily="2" charset="-78"/>
              </a:rPr>
              <a:t>تبصره </a:t>
            </a:r>
            <a:r>
              <a:rPr lang="fa-IR" dirty="0">
                <a:effectLst/>
                <a:latin typeface="Calibri" panose="020F0502020204030204" pitchFamily="34" charset="0"/>
                <a:ea typeface="Calibri" panose="020F0502020204030204" pitchFamily="34" charset="0"/>
                <a:cs typeface="B Titr" panose="00000700000000000000" pitchFamily="2" charset="-78"/>
              </a:rPr>
              <a:t>۱ - </a:t>
            </a:r>
            <a:r>
              <a:rPr lang="ar-SA" dirty="0">
                <a:effectLst/>
                <a:latin typeface="Calibri" panose="020F0502020204030204" pitchFamily="34" charset="0"/>
                <a:ea typeface="Calibri" panose="020F0502020204030204" pitchFamily="34" charset="0"/>
                <a:cs typeface="B Titr" panose="00000700000000000000" pitchFamily="2" charset="-78"/>
              </a:rPr>
              <a:t>هزینه های   مذکور شامل هزینه اجرای الزامات   قانونی نظیر معا ینات شغلی (بدو استخدام، دوره ای، ویژه)هزینه های مرتبط صدور مجوزهای فنی ایمنی و زیست محیطی ماشین آلات مجوزات زیست محیطی، مجوز صلاحیت افراد، کارت بهداشت آموزشهای عمومی و تخصصی </a:t>
            </a:r>
            <a:r>
              <a:rPr lang="en-US" dirty="0">
                <a:effectLst/>
                <a:latin typeface="Calibri" panose="020F0502020204030204" pitchFamily="34" charset="0"/>
                <a:ea typeface="Calibri" panose="020F0502020204030204" pitchFamily="34" charset="0"/>
                <a:cs typeface="B Titr" panose="00000700000000000000" pitchFamily="2" charset="-78"/>
              </a:rPr>
              <a:t>HSE</a:t>
            </a:r>
            <a:r>
              <a:rPr lang="ar-SA" dirty="0">
                <a:effectLst/>
                <a:latin typeface="Calibri" panose="020F0502020204030204" pitchFamily="34" charset="0"/>
                <a:ea typeface="Calibri" panose="020F0502020204030204" pitchFamily="34" charset="0"/>
                <a:cs typeface="B Titr" panose="00000700000000000000" pitchFamily="2" charset="-78"/>
              </a:rPr>
              <a:t> به کارگیری نیروهای متخصص </a:t>
            </a:r>
            <a:r>
              <a:rPr lang="en-US" dirty="0">
                <a:effectLst/>
                <a:latin typeface="Calibri" panose="020F0502020204030204" pitchFamily="34" charset="0"/>
                <a:ea typeface="Calibri" panose="020F0502020204030204" pitchFamily="34" charset="0"/>
                <a:cs typeface="B Titr" panose="00000700000000000000" pitchFamily="2" charset="-78"/>
              </a:rPr>
              <a:t>HSE</a:t>
            </a:r>
            <a:r>
              <a:rPr lang="ar-SA" dirty="0">
                <a:effectLst/>
                <a:latin typeface="Calibri" panose="020F0502020204030204" pitchFamily="34" charset="0"/>
                <a:ea typeface="Calibri" panose="020F0502020204030204" pitchFamily="34" charset="0"/>
                <a:cs typeface="B Titr" panose="00000700000000000000" pitchFamily="2" charset="-78"/>
              </a:rPr>
              <a:t> در پروژه، تأمین وسایل و تجهیزات حفاظت فردی و گروهی تسهیلات بهداشتی و رفاهی نظارت های </a:t>
            </a:r>
            <a:r>
              <a:rPr lang="en-US" dirty="0">
                <a:effectLst/>
                <a:latin typeface="Calibri" panose="020F0502020204030204" pitchFamily="34" charset="0"/>
                <a:ea typeface="Calibri" panose="020F0502020204030204" pitchFamily="34" charset="0"/>
                <a:cs typeface="B Titr" panose="00000700000000000000" pitchFamily="2" charset="-78"/>
              </a:rPr>
              <a:t>HSE</a:t>
            </a:r>
            <a:r>
              <a:rPr lang="ar-SA" dirty="0">
                <a:effectLst/>
                <a:latin typeface="Calibri" panose="020F0502020204030204" pitchFamily="34" charset="0"/>
                <a:ea typeface="Calibri" panose="020F0502020204030204" pitchFamily="34" charset="0"/>
                <a:cs typeface="B Titr" panose="00000700000000000000" pitchFamily="2" charset="-78"/>
              </a:rPr>
              <a:t> و مستندسازی های مربوطه، بیمه مسئولیت مدنی کارفرما در مقابل کارگران و سایر موارد مرتبط میباشد.</a:t>
            </a:r>
            <a:endParaRPr lang="en-US"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dirty="0">
                <a:effectLst/>
                <a:latin typeface="Calibri" panose="020F0502020204030204" pitchFamily="34" charset="0"/>
                <a:ea typeface="Calibri" panose="020F0502020204030204" pitchFamily="34" charset="0"/>
                <a:cs typeface="B Titr" panose="00000700000000000000" pitchFamily="2" charset="-78"/>
              </a:rPr>
              <a:t>تبصره </a:t>
            </a:r>
            <a:r>
              <a:rPr lang="fa-IR" dirty="0">
                <a:effectLst/>
                <a:latin typeface="Calibri" panose="020F0502020204030204" pitchFamily="34" charset="0"/>
                <a:ea typeface="Calibri" panose="020F0502020204030204" pitchFamily="34" charset="0"/>
                <a:cs typeface="B Titr" panose="00000700000000000000" pitchFamily="2" charset="-78"/>
              </a:rPr>
              <a:t>۲ - </a:t>
            </a:r>
            <a:r>
              <a:rPr lang="ar-SA" dirty="0">
                <a:effectLst/>
                <a:latin typeface="Calibri" panose="020F0502020204030204" pitchFamily="34" charset="0"/>
                <a:ea typeface="Calibri" panose="020F0502020204030204" pitchFamily="34" charset="0"/>
                <a:cs typeface="B Titr" panose="00000700000000000000" pitchFamily="2" charset="-78"/>
              </a:rPr>
              <a:t>هزینه های اشاره شده در تبصره </a:t>
            </a:r>
            <a:r>
              <a:rPr lang="fa-IR" dirty="0">
                <a:effectLst/>
                <a:latin typeface="Calibri" panose="020F0502020204030204" pitchFamily="34" charset="0"/>
                <a:ea typeface="Calibri" panose="020F0502020204030204" pitchFamily="34" charset="0"/>
                <a:cs typeface="B Titr" panose="00000700000000000000" pitchFamily="2" charset="-78"/>
              </a:rPr>
              <a:t>۱</a:t>
            </a:r>
            <a:r>
              <a:rPr lang="ar-SA" dirty="0">
                <a:effectLst/>
                <a:latin typeface="Calibri" panose="020F0502020204030204" pitchFamily="34" charset="0"/>
                <a:ea typeface="Calibri" panose="020F0502020204030204" pitchFamily="34" charset="0"/>
                <a:cs typeface="B Titr" panose="00000700000000000000" pitchFamily="2" charset="-78"/>
              </a:rPr>
              <a:t> حسب مورد با توجه به نوع ، مدت و ماهیت پروژه برآورد می گردد و الزاماًباید ردیفی برای پیشنهاد قیمت در جدول مقادیر و قیمت اسناد مناقصه استعلام به آنها اختصاص داده شود.</a:t>
            </a:r>
            <a:endParaRPr lang="en-US"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dirty="0">
                <a:effectLst/>
                <a:latin typeface="Calibri" panose="020F0502020204030204" pitchFamily="34" charset="0"/>
                <a:ea typeface="Calibri" panose="020F0502020204030204" pitchFamily="34" charset="0"/>
                <a:cs typeface="B Titr" panose="00000700000000000000" pitchFamily="2" charset="-78"/>
              </a:rPr>
              <a:t>تبصره </a:t>
            </a:r>
            <a:r>
              <a:rPr lang="fa-IR" dirty="0">
                <a:effectLst/>
                <a:latin typeface="Calibri" panose="020F0502020204030204" pitchFamily="34" charset="0"/>
                <a:ea typeface="Calibri" panose="020F0502020204030204" pitchFamily="34" charset="0"/>
                <a:cs typeface="B Titr" panose="00000700000000000000" pitchFamily="2" charset="-78"/>
              </a:rPr>
              <a:t>۳- </a:t>
            </a:r>
            <a:r>
              <a:rPr lang="ar-SA" dirty="0">
                <a:effectLst/>
                <a:latin typeface="Calibri" panose="020F0502020204030204" pitchFamily="34" charset="0"/>
                <a:ea typeface="Calibri" panose="020F0502020204030204" pitchFamily="34" charset="0"/>
                <a:cs typeface="B Titr" panose="00000700000000000000" pitchFamily="2" charset="-78"/>
              </a:rPr>
              <a:t>مسئولیت تأیید هزینه های پیش گفته در صورت وضعیت پیمانکار به عهده مدیریت </a:t>
            </a:r>
            <a:r>
              <a:rPr lang="en-US" dirty="0">
                <a:effectLst/>
                <a:latin typeface="Calibri" panose="020F0502020204030204" pitchFamily="34" charset="0"/>
                <a:ea typeface="Calibri" panose="020F0502020204030204" pitchFamily="34" charset="0"/>
                <a:cs typeface="B Titr" panose="00000700000000000000" pitchFamily="2" charset="-78"/>
              </a:rPr>
              <a:t>HSE</a:t>
            </a:r>
            <a:r>
              <a:rPr lang="ar-SA" dirty="0">
                <a:effectLst/>
                <a:latin typeface="Calibri" panose="020F0502020204030204" pitchFamily="34" charset="0"/>
                <a:ea typeface="Calibri" panose="020F0502020204030204" pitchFamily="34" charset="0"/>
                <a:cs typeface="B Titr" panose="00000700000000000000" pitchFamily="2" charset="-78"/>
              </a:rPr>
              <a:t> کارفرما می باشد.</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988472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a:blip r:embed="rId2">
            <a:alphaModFix amt="8000"/>
          </a:blip>
          <a:stretch>
            <a:fillRect/>
          </a:stretch>
        </a:blipFill>
        <a:effectLst/>
      </p:bgPr>
    </p:bg>
    <p:spTree>
      <p:nvGrpSpPr>
        <p:cNvPr id="1" name=""/>
        <p:cNvGrpSpPr/>
        <p:nvPr/>
      </p:nvGrpSpPr>
      <p:grpSpPr>
        <a:xfrm>
          <a:off x="0" y="0"/>
          <a:ext cx="0" cy="0"/>
          <a:chOff x="0" y="0"/>
          <a:chExt cx="0" cy="0"/>
        </a:xfrm>
      </p:grpSpPr>
      <p:sp useBgFill="1">
        <p:nvSpPr>
          <p:cNvPr id="3" name="TextBox 2">
            <a:extLst>
              <a:ext uri="{FF2B5EF4-FFF2-40B4-BE49-F238E27FC236}">
                <a16:creationId xmlns:a16="http://schemas.microsoft.com/office/drawing/2014/main" id="{0514DC2D-4DF3-6482-3FBC-3313165FBF7C}"/>
              </a:ext>
            </a:extLst>
          </p:cNvPr>
          <p:cNvSpPr txBox="1"/>
          <p:nvPr/>
        </p:nvSpPr>
        <p:spPr>
          <a:xfrm>
            <a:off x="457200" y="300579"/>
            <a:ext cx="11277600" cy="6256841"/>
          </a:xfrm>
          <a:prstGeom prst="rect">
            <a:avLst/>
          </a:prstGeom>
        </p:spPr>
        <p:txBody>
          <a:bodyPr wrap="square">
            <a:spAutoFit/>
          </a:bodyPr>
          <a:lstStyle/>
          <a:p>
            <a:pPr algn="justLow" rtl="1">
              <a:lnSpc>
                <a:spcPct val="115000"/>
              </a:lnSpc>
              <a:spcAft>
                <a:spcPts val="800"/>
              </a:spcAft>
            </a:pPr>
            <a:r>
              <a:rPr lang="fa-IR" sz="2000" dirty="0">
                <a:effectLst/>
                <a:latin typeface="Calibri" panose="020F0502020204030204" pitchFamily="34" charset="0"/>
                <a:ea typeface="Calibri" panose="020F0502020204030204" pitchFamily="34" charset="0"/>
                <a:cs typeface="B Titr" panose="00000700000000000000" pitchFamily="2" charset="-78"/>
              </a:rPr>
              <a:t>۵-۲-۱-۴- </a:t>
            </a:r>
            <a:r>
              <a:rPr lang="ar-SA" sz="2000" dirty="0">
                <a:effectLst/>
                <a:latin typeface="Calibri" panose="020F0502020204030204" pitchFamily="34" charset="0"/>
                <a:ea typeface="Calibri" panose="020F0502020204030204" pitchFamily="34" charset="0"/>
                <a:cs typeface="B Titr" panose="00000700000000000000" pitchFamily="2" charset="-78"/>
              </a:rPr>
              <a:t>کارفرما مکلف است فرایند ارتباطات با پیمانکار را به گونه ای طراحی و اجرا نماید که گزارشات حوادث شبه حوادث، شرایط و اعمال غیر ایمن در بازه های زمانی معین به مدیریت </a:t>
            </a:r>
            <a:r>
              <a:rPr lang="en-US" sz="2000" dirty="0">
                <a:effectLst/>
                <a:latin typeface="Calibri" panose="020F0502020204030204" pitchFamily="34" charset="0"/>
                <a:ea typeface="Calibri" panose="020F0502020204030204" pitchFamily="34" charset="0"/>
                <a:cs typeface="B Titr" panose="00000700000000000000" pitchFamily="2" charset="-78"/>
              </a:rPr>
              <a:t>HSE</a:t>
            </a:r>
            <a:r>
              <a:rPr lang="ar-SA" sz="2000" dirty="0">
                <a:effectLst/>
                <a:latin typeface="Calibri" panose="020F0502020204030204" pitchFamily="34" charset="0"/>
                <a:ea typeface="Calibri" panose="020F0502020204030204" pitchFamily="34" charset="0"/>
                <a:cs typeface="B Titr" panose="00000700000000000000" pitchFamily="2" charset="-78"/>
              </a:rPr>
              <a:t> کارفرما ارسال گردد.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000" dirty="0">
                <a:effectLst/>
                <a:latin typeface="Calibri" panose="020F0502020204030204" pitchFamily="34" charset="0"/>
                <a:ea typeface="Calibri" panose="020F0502020204030204" pitchFamily="34" charset="0"/>
                <a:cs typeface="B Titr" panose="00000700000000000000" pitchFamily="2" charset="-78"/>
              </a:rPr>
              <a:t>۵-۲-۱-۵- </a:t>
            </a:r>
            <a:r>
              <a:rPr lang="ar-SA" sz="2000" dirty="0">
                <a:effectLst/>
                <a:latin typeface="Calibri" panose="020F0502020204030204" pitchFamily="34" charset="0"/>
                <a:ea typeface="Calibri" panose="020F0502020204030204" pitchFamily="34" charset="0"/>
                <a:cs typeface="B Titr" panose="00000700000000000000" pitchFamily="2" charset="-78"/>
              </a:rPr>
              <a:t>کارفرما مکلف است بیمه مسئولیت مدنی کارفرما در مقابل کارگران با پوشش کامل (کلوز) پیمانکاران را اخذ و پیمانکار را نیز ملزم به اخذ و ارائه بیمه نامه مرتبط با پیمان نماید.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تبصره - شروع به کار پیمانکار قبل از ارائه اصل بیمه نامه مسئولیت مدنی کارفرما در مقابل کارگران" از طرف پیمانکار  به  کارفرما ممنوع بوده و مسئولیت عواقب احتمالی به عهده کارفرما میباشد</a:t>
            </a:r>
            <a:r>
              <a:rPr lang="ar-SA" sz="2000" dirty="0">
                <a:effectLst/>
                <a:latin typeface="Calibri" panose="020F0502020204030204" pitchFamily="34" charset="0"/>
                <a:ea typeface="Calibri" panose="020F0502020204030204" pitchFamily="34" charset="0"/>
                <a:cs typeface="B Titr" panose="00000700000000000000" pitchFamily="2" charset="-78"/>
              </a:rPr>
              <a:t>.</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000" dirty="0">
                <a:effectLst/>
                <a:latin typeface="Calibri" panose="020F0502020204030204" pitchFamily="34" charset="0"/>
                <a:ea typeface="Calibri" panose="020F0502020204030204" pitchFamily="34" charset="0"/>
                <a:cs typeface="B Titr" panose="00000700000000000000" pitchFamily="2" charset="-78"/>
              </a:rPr>
              <a:t>۵-۲-۱-۶- </a:t>
            </a:r>
            <a:r>
              <a:rPr lang="ar-SA" sz="2000" dirty="0">
                <a:effectLst/>
                <a:latin typeface="Calibri" panose="020F0502020204030204" pitchFamily="34" charset="0"/>
                <a:ea typeface="Calibri" panose="020F0502020204030204" pitchFamily="34" charset="0"/>
                <a:cs typeface="B Titr" panose="00000700000000000000" pitchFamily="2" charset="-78"/>
              </a:rPr>
              <a:t>کارفرما مکلف است با توجه  به قوانین و آیین نامه های موجود و مفاد قرارداد فی مابین، بر عملکرد </a:t>
            </a:r>
            <a:r>
              <a:rPr lang="en-US" sz="2000" dirty="0">
                <a:effectLst/>
                <a:latin typeface="Calibri" panose="020F0502020204030204" pitchFamily="34" charset="0"/>
                <a:ea typeface="Calibri" panose="020F0502020204030204" pitchFamily="34" charset="0"/>
                <a:cs typeface="B Titr" panose="00000700000000000000" pitchFamily="2" charset="-78"/>
              </a:rPr>
              <a:t>HSE</a:t>
            </a:r>
            <a:r>
              <a:rPr lang="ar-SA" sz="2000" dirty="0">
                <a:effectLst/>
                <a:latin typeface="Calibri" panose="020F0502020204030204" pitchFamily="34" charset="0"/>
                <a:ea typeface="Calibri" panose="020F0502020204030204" pitchFamily="34" charset="0"/>
                <a:cs typeface="B Titr" panose="00000700000000000000" pitchFamily="2" charset="-78"/>
              </a:rPr>
              <a:t>کلیه پیمانکاران خود نظارت نماید در این راستا فرایند مدیریتی منا سب برای نظارت بر اجرای قوانین و مقررات </a:t>
            </a:r>
            <a:r>
              <a:rPr lang="en-US" sz="2000" dirty="0">
                <a:effectLst/>
                <a:latin typeface="Calibri" panose="020F0502020204030204" pitchFamily="34" charset="0"/>
                <a:ea typeface="Calibri" panose="020F0502020204030204" pitchFamily="34" charset="0"/>
                <a:cs typeface="B Titr" panose="00000700000000000000" pitchFamily="2" charset="-78"/>
              </a:rPr>
              <a:t>HSE</a:t>
            </a:r>
            <a:r>
              <a:rPr lang="ar-SA" sz="2000" dirty="0">
                <a:effectLst/>
                <a:latin typeface="Calibri" panose="020F0502020204030204" pitchFamily="34" charset="0"/>
                <a:ea typeface="Calibri" panose="020F0502020204030204" pitchFamily="34" charset="0"/>
                <a:cs typeface="B Titr" panose="00000700000000000000" pitchFamily="2" charset="-78"/>
              </a:rPr>
              <a:t>از سوی پیمانکار را طراحی و اجرا نماید و با تعریف و ابلاغ شاخصهای عملکردی وضعیت عملکرد </a:t>
            </a:r>
            <a:r>
              <a:rPr lang="en-US" sz="2000" dirty="0">
                <a:effectLst/>
                <a:latin typeface="Calibri" panose="020F0502020204030204" pitchFamily="34" charset="0"/>
                <a:ea typeface="Calibri" panose="020F0502020204030204" pitchFamily="34" charset="0"/>
                <a:cs typeface="B Titr" panose="00000700000000000000" pitchFamily="2" charset="-78"/>
              </a:rPr>
              <a:t>HSE</a:t>
            </a:r>
            <a:r>
              <a:rPr lang="ar-SA" sz="2000" dirty="0">
                <a:effectLst/>
                <a:latin typeface="Calibri" panose="020F0502020204030204" pitchFamily="34" charset="0"/>
                <a:ea typeface="Calibri" panose="020F0502020204030204" pitchFamily="34" charset="0"/>
                <a:cs typeface="B Titr" panose="00000700000000000000" pitchFamily="2" charset="-78"/>
              </a:rPr>
              <a:t> پیمانکاررا به صورت ماهانه تحت کنترل داشته باشد.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000" dirty="0">
                <a:effectLst/>
                <a:latin typeface="Calibri" panose="020F0502020204030204" pitchFamily="34" charset="0"/>
                <a:ea typeface="Calibri" panose="020F0502020204030204" pitchFamily="34" charset="0"/>
                <a:cs typeface="B Titr" panose="00000700000000000000" pitchFamily="2" charset="-78"/>
              </a:rPr>
              <a:t>۵-۲-۱-۷- </a:t>
            </a:r>
            <a:r>
              <a:rPr lang="ar-SA" sz="2000" dirty="0">
                <a:effectLst/>
                <a:latin typeface="Calibri" panose="020F0502020204030204" pitchFamily="34" charset="0"/>
                <a:ea typeface="Calibri" panose="020F0502020204030204" pitchFamily="34" charset="0"/>
                <a:cs typeface="B Titr" panose="00000700000000000000" pitchFamily="2" charset="-78"/>
              </a:rPr>
              <a:t>نماینده کارفرما دستگاه نظارت و مدیریت </a:t>
            </a:r>
            <a:r>
              <a:rPr lang="en-US" sz="2000" dirty="0">
                <a:effectLst/>
                <a:latin typeface="Calibri" panose="020F0502020204030204" pitchFamily="34" charset="0"/>
                <a:ea typeface="Calibri" panose="020F0502020204030204" pitchFamily="34" charset="0"/>
                <a:cs typeface="B Titr" panose="00000700000000000000" pitchFamily="2" charset="-78"/>
              </a:rPr>
              <a:t>HSE</a:t>
            </a:r>
            <a:r>
              <a:rPr lang="ar-SA" sz="2000" dirty="0">
                <a:effectLst/>
                <a:latin typeface="Calibri" panose="020F0502020204030204" pitchFamily="34" charset="0"/>
                <a:ea typeface="Calibri" panose="020F0502020204030204" pitchFamily="34" charset="0"/>
                <a:cs typeface="B Titr" panose="00000700000000000000" pitchFamily="2" charset="-78"/>
              </a:rPr>
              <a:t> کارفرما باید از محل کار پیمانکار به </a:t>
            </a:r>
            <a:r>
              <a:rPr lang="ar-SA"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صورت دوره ای وسرزده بازدید</a:t>
            </a:r>
            <a:r>
              <a:rPr lang="ar-SA" sz="2000" dirty="0">
                <a:effectLst/>
                <a:latin typeface="Calibri" panose="020F0502020204030204" pitchFamily="34" charset="0"/>
                <a:ea typeface="Calibri" panose="020F0502020204030204" pitchFamily="34" charset="0"/>
                <a:cs typeface="B Titr" panose="00000700000000000000" pitchFamily="2" charset="-78"/>
              </a:rPr>
              <a:t> به عمل آورده و ضمن تهیه گزارش وضعیت در صورت نقض قوانین و مقررات </a:t>
            </a:r>
            <a:r>
              <a:rPr lang="en-US" sz="2000" dirty="0">
                <a:effectLst/>
                <a:latin typeface="Calibri" panose="020F0502020204030204" pitchFamily="34" charset="0"/>
                <a:ea typeface="Calibri" panose="020F0502020204030204" pitchFamily="34" charset="0"/>
                <a:cs typeface="B Titr" panose="00000700000000000000" pitchFamily="2" charset="-78"/>
              </a:rPr>
              <a:t>HSE</a:t>
            </a:r>
            <a:r>
              <a:rPr lang="ar-SA" sz="2000" dirty="0">
                <a:effectLst/>
                <a:latin typeface="Calibri" panose="020F0502020204030204" pitchFamily="34" charset="0"/>
                <a:ea typeface="Calibri" panose="020F0502020204030204" pitchFamily="34" charset="0"/>
                <a:cs typeface="B Titr" panose="00000700000000000000" pitchFamily="2" charset="-78"/>
              </a:rPr>
              <a:t> می تواند با توجه به شرایط و بر اساس دستورالعملهای مصوب نسبت به تذکر شفاهی کتبی جریمه های مالی و در صورت لزوم </a:t>
            </a:r>
            <a:r>
              <a:rPr lang="ar-SA"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نسبت به تعطیل نمودن موقت کار </a:t>
            </a:r>
            <a:r>
              <a:rPr lang="ar-SA" sz="2000" dirty="0">
                <a:effectLst/>
                <a:latin typeface="Calibri" panose="020F0502020204030204" pitchFamily="34" charset="0"/>
                <a:ea typeface="Calibri" panose="020F0502020204030204" pitchFamily="34" charset="0"/>
                <a:cs typeface="B Titr" panose="00000700000000000000" pitchFamily="2" charset="-78"/>
              </a:rPr>
              <a:t>و تحت شرایطی تعلیق بلند مدت اقدام نمایند و مسئولیتی در خصوص </a:t>
            </a:r>
            <a:r>
              <a:rPr lang="ar-SA"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ضرر زیان احتمالی دراین موارد به عهده کارفرما نمی باشد.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تبصره </a:t>
            </a:r>
            <a:r>
              <a:rPr lang="ar-SA" sz="2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t>
            </a:r>
            <a:r>
              <a:rPr lang="ar-SA"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 نظارت  یا   عدم نظارت نمایند گان / مدیریت </a:t>
            </a:r>
            <a:r>
              <a:rPr lang="en-US"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HSE</a:t>
            </a:r>
            <a:r>
              <a:rPr lang="ar-SA"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 کارفر ما بر امور </a:t>
            </a:r>
            <a:r>
              <a:rPr lang="en-US"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HSE</a:t>
            </a:r>
            <a:r>
              <a:rPr lang="ar-SA"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 پیمانکاران، رافع مسئولیت پیمانکار ومانع نظارت مسئولین ذیربط کشوری نخواهد بود.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2769498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a:blip r:embed="rId2">
            <a:alphaModFix amt="8000"/>
          </a:blip>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C94EE76-8BBA-8076-390E-48785E995046}"/>
              </a:ext>
            </a:extLst>
          </p:cNvPr>
          <p:cNvPicPr>
            <a:picLocks noChangeAspect="1"/>
          </p:cNvPicPr>
          <p:nvPr/>
        </p:nvPicPr>
        <p:blipFill>
          <a:blip r:embed="rId3">
            <a:duotone>
              <a:schemeClr val="accent2">
                <a:shade val="45000"/>
                <a:satMod val="135000"/>
              </a:schemeClr>
              <a:prstClr val="white"/>
            </a:duotone>
            <a:extLst>
              <a:ext uri="{BEBA8EAE-BF5A-486C-A8C5-ECC9F3942E4B}">
                <a14:imgProps xmlns:a14="http://schemas.microsoft.com/office/drawing/2010/main">
                  <a14:imgLayer r:embed="rId4">
                    <a14:imgEffect>
                      <a14:sharpenSoften amount="69000"/>
                    </a14:imgEffect>
                    <a14:imgEffect>
                      <a14:brightnessContrast bright="14000" contrast="-1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solidFill>
            <a:schemeClr val="accent1"/>
          </a:solidFill>
        </p:spPr>
      </p:pic>
      <p:sp>
        <p:nvSpPr>
          <p:cNvPr id="3" name="TextBox 2">
            <a:extLst>
              <a:ext uri="{FF2B5EF4-FFF2-40B4-BE49-F238E27FC236}">
                <a16:creationId xmlns:a16="http://schemas.microsoft.com/office/drawing/2014/main" id="{51E05D09-6BB3-37F3-E41E-E1CCDF20BB5A}"/>
              </a:ext>
            </a:extLst>
          </p:cNvPr>
          <p:cNvSpPr txBox="1"/>
          <p:nvPr/>
        </p:nvSpPr>
        <p:spPr>
          <a:xfrm>
            <a:off x="1013254" y="899269"/>
            <a:ext cx="10515600" cy="5059462"/>
          </a:xfrm>
          <a:prstGeom prst="rect">
            <a:avLst/>
          </a:prstGeom>
          <a:noFill/>
        </p:spPr>
        <p:txBody>
          <a:bodyPr wrap="square">
            <a:spAutoFit/>
          </a:bodyPr>
          <a:lstStyle/>
          <a:p>
            <a:pPr algn="justLow" rtl="1">
              <a:lnSpc>
                <a:spcPct val="115000"/>
              </a:lnSpc>
              <a:spcAft>
                <a:spcPts val="800"/>
              </a:spcAft>
            </a:pPr>
            <a:r>
              <a:rPr lang="fa-IR" sz="2200" dirty="0">
                <a:effectLst/>
                <a:latin typeface="Calibri" panose="020F0502020204030204" pitchFamily="34" charset="0"/>
                <a:ea typeface="Calibri" panose="020F0502020204030204" pitchFamily="34" charset="0"/>
                <a:cs typeface="B Titr" panose="00000700000000000000" pitchFamily="2" charset="-78"/>
              </a:rPr>
              <a:t>۵-۲-۱-۸- </a:t>
            </a:r>
            <a:r>
              <a:rPr lang="ar-SA" sz="2200" dirty="0">
                <a:effectLst/>
                <a:latin typeface="Calibri" panose="020F0502020204030204" pitchFamily="34" charset="0"/>
                <a:ea typeface="Calibri" panose="020F0502020204030204" pitchFamily="34" charset="0"/>
                <a:cs typeface="B Titr" panose="00000700000000000000" pitchFamily="2" charset="-78"/>
              </a:rPr>
              <a:t>کارفرما مکلف است قبل از شروع فعالیت پیمانکار جلسه توجیهی </a:t>
            </a:r>
            <a:r>
              <a:rPr lang="en-US" sz="2200" dirty="0">
                <a:effectLst/>
                <a:latin typeface="Calibri" panose="020F0502020204030204" pitchFamily="34" charset="0"/>
                <a:ea typeface="Calibri" panose="020F0502020204030204" pitchFamily="34" charset="0"/>
                <a:cs typeface="B Titr" panose="00000700000000000000" pitchFamily="2" charset="-78"/>
              </a:rPr>
              <a:t>HSE</a:t>
            </a:r>
            <a:r>
              <a:rPr lang="ar-SA" sz="2200" dirty="0">
                <a:effectLst/>
                <a:latin typeface="Calibri" panose="020F0502020204030204" pitchFamily="34" charset="0"/>
                <a:ea typeface="Calibri" panose="020F0502020204030204" pitchFamily="34" charset="0"/>
                <a:cs typeface="B Titr" panose="00000700000000000000" pitchFamily="2" charset="-78"/>
              </a:rPr>
              <a:t> را با حضور مدیریت </a:t>
            </a:r>
            <a:r>
              <a:rPr lang="en-US" sz="2200" dirty="0">
                <a:effectLst/>
                <a:latin typeface="Calibri" panose="020F0502020204030204" pitchFamily="34" charset="0"/>
                <a:ea typeface="Calibri" panose="020F0502020204030204" pitchFamily="34" charset="0"/>
                <a:cs typeface="B Titr" panose="00000700000000000000" pitchFamily="2" charset="-78"/>
              </a:rPr>
              <a:t>HSE</a:t>
            </a:r>
            <a:r>
              <a:rPr lang="ar-SA" sz="2200" dirty="0">
                <a:effectLst/>
                <a:latin typeface="Calibri" panose="020F0502020204030204" pitchFamily="34" charset="0"/>
                <a:ea typeface="Calibri" panose="020F0502020204030204" pitchFamily="34" charset="0"/>
                <a:cs typeface="B Titr" panose="00000700000000000000" pitchFamily="2" charset="-78"/>
              </a:rPr>
              <a:t> ودستگاه نظارت کارفرما، نماینده تام الاختیار و مسئول </a:t>
            </a:r>
            <a:r>
              <a:rPr lang="en-US" sz="2200" dirty="0">
                <a:effectLst/>
                <a:latin typeface="Calibri" panose="020F0502020204030204" pitchFamily="34" charset="0"/>
                <a:ea typeface="Calibri" panose="020F0502020204030204" pitchFamily="34" charset="0"/>
                <a:cs typeface="B Titr" panose="00000700000000000000" pitchFamily="2" charset="-78"/>
              </a:rPr>
              <a:t>HSE</a:t>
            </a:r>
            <a:r>
              <a:rPr lang="ar-SA" sz="2200" dirty="0">
                <a:effectLst/>
                <a:latin typeface="Calibri" panose="020F0502020204030204" pitchFamily="34" charset="0"/>
                <a:ea typeface="Calibri" panose="020F0502020204030204" pitchFamily="34" charset="0"/>
                <a:cs typeface="B Titr" panose="00000700000000000000" pitchFamily="2" charset="-78"/>
              </a:rPr>
              <a:t> پیمانکار تشکیل داده، ضمن تشریح قواعد کلی </a:t>
            </a:r>
            <a:r>
              <a:rPr lang="en-US" sz="2200" dirty="0">
                <a:effectLst/>
                <a:latin typeface="Calibri" panose="020F0502020204030204" pitchFamily="34" charset="0"/>
                <a:ea typeface="Calibri" panose="020F0502020204030204" pitchFamily="34" charset="0"/>
                <a:cs typeface="B Titr" panose="00000700000000000000" pitchFamily="2" charset="-78"/>
              </a:rPr>
              <a:t>HSE</a:t>
            </a:r>
            <a:r>
              <a:rPr lang="ar-SA" sz="2200" dirty="0">
                <a:effectLst/>
                <a:latin typeface="Calibri" panose="020F0502020204030204" pitchFamily="34" charset="0"/>
                <a:ea typeface="Calibri" panose="020F0502020204030204" pitchFamily="34" charset="0"/>
                <a:cs typeface="B Titr" panose="00000700000000000000" pitchFamily="2" charset="-78"/>
              </a:rPr>
              <a:t>پروژه، توافقات لازم برای نحوه ارتباطات به عمل آورد و صورتجلسه مربوطه را در دو نسخه تنظیم، پس از تأیید وامضای طرفین مبادله نماید.</a:t>
            </a:r>
            <a:endParaRPr lang="en-US" sz="22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2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تبصره - مسئولیت تشکیل جلسه توجیهی </a:t>
            </a:r>
            <a:r>
              <a:rPr lang="en-US" sz="22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HSE</a:t>
            </a:r>
            <a:r>
              <a:rPr lang="ar-SA" sz="22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 به عهده دستگاه نظارتی کارفرما می باشد</a:t>
            </a:r>
            <a:r>
              <a:rPr lang="ar-SA" sz="2200" dirty="0">
                <a:effectLst/>
                <a:latin typeface="Calibri" panose="020F0502020204030204" pitchFamily="34" charset="0"/>
                <a:ea typeface="Calibri" panose="020F0502020204030204" pitchFamily="34" charset="0"/>
                <a:cs typeface="B Titr" panose="00000700000000000000" pitchFamily="2" charset="-78"/>
              </a:rPr>
              <a:t>.</a:t>
            </a:r>
            <a:endParaRPr lang="en-US" sz="22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200" dirty="0">
                <a:effectLst/>
                <a:latin typeface="Calibri" panose="020F0502020204030204" pitchFamily="34" charset="0"/>
                <a:ea typeface="Calibri" panose="020F0502020204030204" pitchFamily="34" charset="0"/>
                <a:cs typeface="B Titr" panose="00000700000000000000" pitchFamily="2" charset="-78"/>
              </a:rPr>
              <a:t>9-1-2-5- </a:t>
            </a:r>
            <a:r>
              <a:rPr lang="ar-SA" sz="2200" dirty="0">
                <a:effectLst/>
                <a:latin typeface="Calibri" panose="020F0502020204030204" pitchFamily="34" charset="0"/>
                <a:ea typeface="Calibri" panose="020F0502020204030204" pitchFamily="34" charset="0"/>
                <a:cs typeface="B Titr" panose="00000700000000000000" pitchFamily="2" charset="-78"/>
              </a:rPr>
              <a:t>کارفرما مکلف است قبل از شروع به کار مستندات آموزشی ایمنی بهداشت کار و زیست محیطی کارگران پیمانکار را اخذ نماید.</a:t>
            </a:r>
            <a:endParaRPr lang="fa-IR" sz="2200" dirty="0">
              <a:effectLst/>
              <a:latin typeface="Calibri" panose="020F0502020204030204" pitchFamily="34" charset="0"/>
              <a:ea typeface="Calibri" panose="020F0502020204030204" pitchFamily="34" charset="0"/>
              <a:cs typeface="B Titr" panose="00000700000000000000" pitchFamily="2" charset="-78"/>
            </a:endParaRPr>
          </a:p>
          <a:p>
            <a:pPr algn="justLow" rtl="1">
              <a:lnSpc>
                <a:spcPct val="115000"/>
              </a:lnSpc>
              <a:spcAft>
                <a:spcPts val="800"/>
              </a:spcAft>
            </a:pPr>
            <a:r>
              <a:rPr lang="fa-IR" sz="2200" dirty="0">
                <a:effectLst/>
                <a:latin typeface="Calibri" panose="020F0502020204030204" pitchFamily="34" charset="0"/>
                <a:ea typeface="Calibri" panose="020F0502020204030204" pitchFamily="34" charset="0"/>
                <a:cs typeface="B Titr" panose="00000700000000000000" pitchFamily="2" charset="-78"/>
              </a:rPr>
              <a:t>۵-۲-۱-۱۰- </a:t>
            </a:r>
            <a:r>
              <a:rPr lang="ar-SA" sz="2200" dirty="0">
                <a:effectLst/>
                <a:latin typeface="Calibri" panose="020F0502020204030204" pitchFamily="34" charset="0"/>
                <a:ea typeface="Calibri" panose="020F0502020204030204" pitchFamily="34" charset="0"/>
                <a:cs typeface="B Titr" panose="00000700000000000000" pitchFamily="2" charset="-78"/>
              </a:rPr>
              <a:t>کارفرما مکلف است بر ارائه آموزشهای مورد نیاز در زمینه های ایمنی و بهداشت کار که از طریق مراجع ذیصلاح به پرسنل تحت پوشش پیمانکاران اصلی و فرعی و با توجه به نوع فعالیت آنها برگزار می گردد، نظارت ومستندات ایمنی و بهداشت کار از جمله مدارک آموزشهای عمومی و تخصصی گواهینامه ها صورتجلسات کمیته های ایمنی و حفاظت و بهداشت کار، گزارش عملکرد </a:t>
            </a:r>
            <a:r>
              <a:rPr lang="en-US" sz="2200" dirty="0">
                <a:effectLst/>
                <a:latin typeface="Calibri" panose="020F0502020204030204" pitchFamily="34" charset="0"/>
                <a:ea typeface="Calibri" panose="020F0502020204030204" pitchFamily="34" charset="0"/>
                <a:cs typeface="B Titr" panose="00000700000000000000" pitchFamily="2" charset="-78"/>
              </a:rPr>
              <a:t>HSE</a:t>
            </a:r>
            <a:r>
              <a:rPr lang="ar-SA" sz="2200" dirty="0">
                <a:effectLst/>
                <a:latin typeface="Calibri" panose="020F0502020204030204" pitchFamily="34" charset="0"/>
                <a:ea typeface="Calibri" panose="020F0502020204030204" pitchFamily="34" charset="0"/>
                <a:cs typeface="B Titr" panose="00000700000000000000" pitchFamily="2" charset="-78"/>
              </a:rPr>
              <a:t>، فرم آموزشهای ایمنی کوتاه مدت (</a:t>
            </a:r>
            <a:r>
              <a:rPr lang="en-US" sz="2200" dirty="0">
                <a:effectLst/>
                <a:latin typeface="Calibri" panose="020F0502020204030204" pitchFamily="34" charset="0"/>
                <a:ea typeface="Calibri" panose="020F0502020204030204" pitchFamily="34" charset="0"/>
                <a:cs typeface="B Titr" panose="00000700000000000000" pitchFamily="2" charset="-78"/>
              </a:rPr>
              <a:t>STBM</a:t>
            </a:r>
            <a:r>
              <a:rPr lang="ar-SA" sz="2200" dirty="0">
                <a:effectLst/>
                <a:latin typeface="Calibri" panose="020F0502020204030204" pitchFamily="34" charset="0"/>
                <a:ea typeface="Calibri" panose="020F0502020204030204" pitchFamily="34" charset="0"/>
                <a:cs typeface="B Titr" panose="00000700000000000000" pitchFamily="2" charset="-78"/>
              </a:rPr>
              <a:t>) ، طرح ایمنی و بهداشت کار </a:t>
            </a:r>
            <a:r>
              <a:rPr lang="en-US" sz="2200" dirty="0">
                <a:effectLst/>
                <a:latin typeface="Calibri" panose="020F0502020204030204" pitchFamily="34" charset="0"/>
                <a:ea typeface="Calibri" panose="020F0502020204030204" pitchFamily="34" charset="0"/>
                <a:cs typeface="B Titr" panose="00000700000000000000" pitchFamily="2" charset="-78"/>
              </a:rPr>
              <a:t>HSE PLAN</a:t>
            </a:r>
            <a:r>
              <a:rPr lang="ar-SA" sz="2200" dirty="0">
                <a:effectLst/>
                <a:latin typeface="Calibri" panose="020F0502020204030204" pitchFamily="34" charset="0"/>
                <a:ea typeface="Calibri" panose="020F0502020204030204" pitchFamily="34" charset="0"/>
                <a:cs typeface="B Titr" panose="00000700000000000000" pitchFamily="2" charset="-78"/>
              </a:rPr>
              <a:t> پیمانکار را دریافت و بررسی نماید.</a:t>
            </a:r>
            <a:endParaRPr lang="en-US" sz="22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8965596"/>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8000"/>
            <a:lum/>
          </a:blip>
          <a:srcRect/>
          <a:stretch>
            <a:fillRect t="-6000" b="-6000"/>
          </a:stretch>
        </a:blipFill>
        <a:effectLst/>
      </p:bgPr>
    </p:bg>
    <p:spTree>
      <p:nvGrpSpPr>
        <p:cNvPr id="1" name=""/>
        <p:cNvGrpSpPr/>
        <p:nvPr/>
      </p:nvGrpSpPr>
      <p:grpSpPr>
        <a:xfrm>
          <a:off x="0" y="0"/>
          <a:ext cx="0" cy="0"/>
          <a:chOff x="0" y="0"/>
          <a:chExt cx="0" cy="0"/>
        </a:xfrm>
      </p:grpSpPr>
      <p:sp useBgFill="1">
        <p:nvSpPr>
          <p:cNvPr id="3" name="TextBox 2">
            <a:extLst>
              <a:ext uri="{FF2B5EF4-FFF2-40B4-BE49-F238E27FC236}">
                <a16:creationId xmlns:a16="http://schemas.microsoft.com/office/drawing/2014/main" id="{4C97CD96-3E0B-102C-8CE9-5208E5DBD44D}"/>
              </a:ext>
            </a:extLst>
          </p:cNvPr>
          <p:cNvSpPr txBox="1"/>
          <p:nvPr/>
        </p:nvSpPr>
        <p:spPr>
          <a:xfrm>
            <a:off x="670888" y="401055"/>
            <a:ext cx="10850223" cy="6055889"/>
          </a:xfrm>
          <a:prstGeom prst="rect">
            <a:avLst/>
          </a:prstGeom>
        </p:spPr>
        <p:txBody>
          <a:bodyPr wrap="square">
            <a:spAutoFit/>
          </a:bodyPr>
          <a:lstStyle/>
          <a:p>
            <a:pPr algn="justLow" rtl="1">
              <a:lnSpc>
                <a:spcPct val="115000"/>
              </a:lnSpc>
              <a:spcAft>
                <a:spcPts val="800"/>
              </a:spcAft>
            </a:pPr>
            <a:r>
              <a:rPr lang="fa-IR" dirty="0">
                <a:effectLst/>
                <a:latin typeface="Calibri" panose="020F0502020204030204" pitchFamily="34" charset="0"/>
                <a:ea typeface="Calibri" panose="020F0502020204030204" pitchFamily="34" charset="0"/>
                <a:cs typeface="B Titr" panose="00000700000000000000" pitchFamily="2" charset="-78"/>
              </a:rPr>
              <a:t> </a:t>
            </a:r>
            <a:r>
              <a:rPr lang="fa-IR" sz="2000" dirty="0">
                <a:effectLst/>
                <a:latin typeface="Calibri" panose="020F0502020204030204" pitchFamily="34" charset="0"/>
                <a:ea typeface="Calibri" panose="020F0502020204030204" pitchFamily="34" charset="0"/>
                <a:cs typeface="B Titr" panose="00000700000000000000" pitchFamily="2" charset="-78"/>
              </a:rPr>
              <a:t>۵-۲-۱-۱۱- </a:t>
            </a:r>
            <a:r>
              <a:rPr lang="ar-SA" sz="2000" dirty="0">
                <a:effectLst/>
                <a:latin typeface="Calibri" panose="020F0502020204030204" pitchFamily="34" charset="0"/>
                <a:ea typeface="Calibri" panose="020F0502020204030204" pitchFamily="34" charset="0"/>
                <a:cs typeface="B Titr" panose="00000700000000000000" pitchFamily="2" charset="-78"/>
              </a:rPr>
              <a:t>کارفرما مکلف است در طول مدت اجرای قرارداد پیمانکار را بر اساس عملکرد در پروژه و به صورت دوره ای از منظر </a:t>
            </a:r>
            <a:r>
              <a:rPr lang="en-US" sz="2000" dirty="0">
                <a:effectLst/>
                <a:latin typeface="Calibri" panose="020F0502020204030204" pitchFamily="34" charset="0"/>
                <a:ea typeface="Calibri" panose="020F0502020204030204" pitchFamily="34" charset="0"/>
                <a:cs typeface="B Titr" panose="00000700000000000000" pitchFamily="2" charset="-78"/>
              </a:rPr>
              <a:t>HSE</a:t>
            </a:r>
            <a:r>
              <a:rPr lang="ar-SA" sz="2000" dirty="0">
                <a:effectLst/>
                <a:latin typeface="Calibri" panose="020F0502020204030204" pitchFamily="34" charset="0"/>
                <a:ea typeface="Calibri" panose="020F0502020204030204" pitchFamily="34" charset="0"/>
                <a:cs typeface="B Titr" panose="00000700000000000000" pitchFamily="2" charset="-78"/>
              </a:rPr>
              <a:t> ارزیابی نماید به نحوی که مستندات کافی برای ارزیابی و رتبه بندی پیمانکاران پس از اتمام قرارداد فراهم گردد.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000" dirty="0">
                <a:effectLst/>
                <a:latin typeface="Calibri" panose="020F0502020204030204" pitchFamily="34" charset="0"/>
                <a:ea typeface="Calibri" panose="020F0502020204030204" pitchFamily="34" charset="0"/>
                <a:cs typeface="B Titr" panose="00000700000000000000" pitchFamily="2" charset="-78"/>
              </a:rPr>
              <a:t>تبصره </a:t>
            </a:r>
            <a:r>
              <a:rPr lang="fa-IR" sz="2000" dirty="0">
                <a:effectLst/>
                <a:latin typeface="Calibri" panose="020F0502020204030204" pitchFamily="34" charset="0"/>
                <a:ea typeface="Calibri" panose="020F0502020204030204" pitchFamily="34" charset="0"/>
                <a:cs typeface="B Titr" panose="00000700000000000000" pitchFamily="2" charset="-78"/>
              </a:rPr>
              <a:t>۱ - </a:t>
            </a:r>
            <a:r>
              <a:rPr lang="ar-SA" sz="2000" dirty="0">
                <a:effectLst/>
                <a:latin typeface="Calibri" panose="020F0502020204030204" pitchFamily="34" charset="0"/>
                <a:ea typeface="Calibri" panose="020F0502020204030204" pitchFamily="34" charset="0"/>
                <a:cs typeface="B Titr" panose="00000700000000000000" pitchFamily="2" charset="-78"/>
              </a:rPr>
              <a:t>کارفرما می بایست شاخصهای ارزیابی را تدوین و همزمان با شروع قرارداد به پیمانکار ابلاغ نماید.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تبصره </a:t>
            </a:r>
            <a:r>
              <a:rPr lang="fa-IR"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۲ - </a:t>
            </a:r>
            <a:r>
              <a:rPr lang="ar-SA"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در کلیه مناقصات / استعلام ها باید بنابر مستندات ارائه شده امتیاز </a:t>
            </a:r>
            <a:r>
              <a:rPr lang="en-US"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HSE</a:t>
            </a:r>
            <a:r>
              <a:rPr lang="ar-SA"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 به صورت تاثیر گذار در روند برگزاری مناقصه / استعلام اعمال گردد.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000" dirty="0">
                <a:effectLst/>
                <a:latin typeface="Calibri" panose="020F0502020204030204" pitchFamily="34" charset="0"/>
                <a:ea typeface="Calibri" panose="020F0502020204030204" pitchFamily="34" charset="0"/>
                <a:cs typeface="B Titr" panose="00000700000000000000" pitchFamily="2" charset="-78"/>
              </a:rPr>
              <a:t>۵-۲-۱-۱۲- </a:t>
            </a:r>
            <a:r>
              <a:rPr lang="ar-SA" sz="2000" dirty="0">
                <a:effectLst/>
                <a:latin typeface="Calibri" panose="020F0502020204030204" pitchFamily="34" charset="0"/>
                <a:ea typeface="Calibri" panose="020F0502020204030204" pitchFamily="34" charset="0"/>
                <a:cs typeface="B Titr" panose="00000700000000000000" pitchFamily="2" charset="-78"/>
              </a:rPr>
              <a:t>کارفرما مکلف است دستورالعمل ارزیابی پیمانکاران از منظر </a:t>
            </a:r>
            <a:r>
              <a:rPr lang="en-US" sz="2000" dirty="0">
                <a:effectLst/>
                <a:latin typeface="Calibri" panose="020F0502020204030204" pitchFamily="34" charset="0"/>
                <a:ea typeface="Calibri" panose="020F0502020204030204" pitchFamily="34" charset="0"/>
                <a:cs typeface="B Titr" panose="00000700000000000000" pitchFamily="2" charset="-78"/>
              </a:rPr>
              <a:t>HSE</a:t>
            </a:r>
            <a:r>
              <a:rPr lang="ar-SA" sz="2000" dirty="0">
                <a:effectLst/>
                <a:latin typeface="Calibri" panose="020F0502020204030204" pitchFamily="34" charset="0"/>
                <a:ea typeface="Calibri" panose="020F0502020204030204" pitchFamily="34" charset="0"/>
                <a:cs typeface="B Titr" panose="00000700000000000000" pitchFamily="2" charset="-78"/>
              </a:rPr>
              <a:t> تخلفات و جرایم پیمانکار را تهیه واجرایی نماید.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r" rtl="1"/>
            <a:r>
              <a:rPr lang="fa-IR" sz="2000" dirty="0">
                <a:effectLst/>
                <a:latin typeface="Calibri" panose="020F0502020204030204" pitchFamily="34" charset="0"/>
                <a:ea typeface="Calibri" panose="020F0502020204030204" pitchFamily="34" charset="0"/>
                <a:cs typeface="B Titr" panose="00000700000000000000" pitchFamily="2" charset="-78"/>
              </a:rPr>
              <a:t>۵-۲-۱-۱۳- </a:t>
            </a:r>
            <a:r>
              <a:rPr lang="ar-SA" sz="2000" dirty="0">
                <a:effectLst/>
                <a:latin typeface="Calibri" panose="020F0502020204030204" pitchFamily="34" charset="0"/>
                <a:ea typeface="Calibri" panose="020F0502020204030204" pitchFamily="34" charset="0"/>
                <a:cs typeface="B Titr" panose="00000700000000000000" pitchFamily="2" charset="-78"/>
              </a:rPr>
              <a:t>به منظور مشخص نمودن الزامات قانونی </a:t>
            </a:r>
            <a:r>
              <a:rPr lang="en-US" sz="2000" dirty="0">
                <a:effectLst/>
                <a:latin typeface="Calibri" panose="020F0502020204030204" pitchFamily="34" charset="0"/>
                <a:ea typeface="Calibri" panose="020F0502020204030204" pitchFamily="34" charset="0"/>
                <a:cs typeface="B Titr" panose="00000700000000000000" pitchFamily="2" charset="-78"/>
              </a:rPr>
              <a:t>HSE</a:t>
            </a:r>
            <a:r>
              <a:rPr lang="ar-SA" sz="2000" dirty="0">
                <a:effectLst/>
                <a:latin typeface="Calibri" panose="020F0502020204030204" pitchFamily="34" charset="0"/>
                <a:ea typeface="Calibri" panose="020F0502020204030204" pitchFamily="34" charset="0"/>
                <a:cs typeface="B Titr" panose="00000700000000000000" pitchFamily="2" charset="-78"/>
              </a:rPr>
              <a:t> از جمله تجهیزات ایمنی حفاظت فردی و گروهی</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Titr" panose="00000700000000000000" pitchFamily="2" charset="-78"/>
              </a:rPr>
              <a:t>نیازهای آموزشی گواهینامه های سلامت افراد و ماشین آلات </a:t>
            </a:r>
            <a:endParaRPr lang="en-US" sz="2000" dirty="0"/>
          </a:p>
          <a:p>
            <a:pPr algn="justLow" rtl="1">
              <a:lnSpc>
                <a:spcPct val="115000"/>
              </a:lnSpc>
              <a:spcAft>
                <a:spcPts val="800"/>
              </a:spcAft>
            </a:pPr>
            <a:r>
              <a:rPr lang="ar-SA" dirty="0">
                <a:effectLst/>
                <a:latin typeface="Calibri" panose="020F0502020204030204" pitchFamily="34" charset="0"/>
                <a:ea typeface="Calibri" panose="020F0502020204030204" pitchFamily="34" charset="0"/>
                <a:cs typeface="B Titr" panose="00000700000000000000" pitchFamily="2" charset="-78"/>
              </a:rPr>
              <a:t>نظر به ضرورت بکارگیری نیروهای متخصص </a:t>
            </a:r>
            <a:r>
              <a:rPr lang="en-US" dirty="0">
                <a:effectLst/>
                <a:latin typeface="Calibri" panose="020F0502020204030204" pitchFamily="34" charset="0"/>
                <a:ea typeface="Calibri" panose="020F0502020204030204" pitchFamily="34" charset="0"/>
                <a:cs typeface="B Titr" panose="00000700000000000000" pitchFamily="2" charset="-78"/>
              </a:rPr>
              <a:t>HSE</a:t>
            </a:r>
            <a:r>
              <a:rPr lang="ar-SA" dirty="0">
                <a:effectLst/>
                <a:latin typeface="Calibri" panose="020F0502020204030204" pitchFamily="34" charset="0"/>
                <a:ea typeface="Calibri" panose="020F0502020204030204" pitchFamily="34" charset="0"/>
                <a:cs typeface="B Titr" panose="00000700000000000000" pitchFamily="2" charset="-78"/>
              </a:rPr>
              <a:t> از سوی پیمانکار، کارفرما می بایست نیاز / عدم نیاز ،تعداد نفرات ایمنی و بهداشت کار و تخصص های لازم را مطابق با جدول پیوست احصاء و در اسناد مناقصه استعلام وقرارداد درج نماید.</a:t>
            </a:r>
            <a:endParaRPr lang="en-US"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dirty="0">
                <a:effectLst/>
                <a:latin typeface="Calibri" panose="020F0502020204030204" pitchFamily="34" charset="0"/>
                <a:ea typeface="Calibri" panose="020F0502020204030204" pitchFamily="34" charset="0"/>
                <a:cs typeface="B Titr" panose="00000700000000000000" pitchFamily="2" charset="-78"/>
              </a:rPr>
              <a:t>تبصره </a:t>
            </a:r>
            <a:r>
              <a:rPr lang="fa-IR" dirty="0">
                <a:effectLst/>
                <a:latin typeface="Calibri" panose="020F0502020204030204" pitchFamily="34" charset="0"/>
                <a:ea typeface="Calibri" panose="020F0502020204030204" pitchFamily="34" charset="0"/>
                <a:cs typeface="B Titr" panose="00000700000000000000" pitchFamily="2" charset="-78"/>
              </a:rPr>
              <a:t>۱ - </a:t>
            </a:r>
            <a:r>
              <a:rPr lang="ar-SA" dirty="0">
                <a:effectLst/>
                <a:latin typeface="Calibri" panose="020F0502020204030204" pitchFamily="34" charset="0"/>
                <a:ea typeface="Calibri" panose="020F0502020204030204" pitchFamily="34" charset="0"/>
                <a:cs typeface="B Titr" panose="00000700000000000000" pitchFamily="2" charset="-78"/>
              </a:rPr>
              <a:t>مطابق با تبصره </a:t>
            </a:r>
            <a:r>
              <a:rPr lang="fa-IR" dirty="0">
                <a:effectLst/>
                <a:latin typeface="Calibri" panose="020F0502020204030204" pitchFamily="34" charset="0"/>
                <a:ea typeface="Calibri" panose="020F0502020204030204" pitchFamily="34" charset="0"/>
                <a:cs typeface="B Titr" panose="00000700000000000000" pitchFamily="2" charset="-78"/>
              </a:rPr>
              <a:t>۱</a:t>
            </a:r>
            <a:r>
              <a:rPr lang="ar-SA" dirty="0">
                <a:effectLst/>
                <a:latin typeface="Calibri" panose="020F0502020204030204" pitchFamily="34" charset="0"/>
                <a:ea typeface="Calibri" panose="020F0502020204030204" pitchFamily="34" charset="0"/>
                <a:cs typeface="B Titr" panose="00000700000000000000" pitchFamily="2" charset="-78"/>
              </a:rPr>
              <a:t> ماده </a:t>
            </a:r>
            <a:r>
              <a:rPr lang="fa-IR" dirty="0">
                <a:effectLst/>
                <a:latin typeface="Calibri" panose="020F0502020204030204" pitchFamily="34" charset="0"/>
                <a:ea typeface="Calibri" panose="020F0502020204030204" pitchFamily="34" charset="0"/>
                <a:cs typeface="B Titr" panose="00000700000000000000" pitchFamily="2" charset="-78"/>
              </a:rPr>
              <a:t>۱۶</a:t>
            </a:r>
            <a:r>
              <a:rPr lang="ar-SA" dirty="0">
                <a:effectLst/>
                <a:latin typeface="Calibri" panose="020F0502020204030204" pitchFamily="34" charset="0"/>
                <a:ea typeface="Calibri" panose="020F0502020204030204" pitchFamily="34" charset="0"/>
                <a:cs typeface="B Titr" panose="00000700000000000000" pitchFamily="2" charset="-78"/>
              </a:rPr>
              <a:t> قانون هوای پاک برای کارگاههای پیمانکاری با حداقل </a:t>
            </a:r>
            <a:r>
              <a:rPr lang="fa-IR" dirty="0">
                <a:effectLst/>
                <a:latin typeface="Calibri" panose="020F0502020204030204" pitchFamily="34" charset="0"/>
                <a:ea typeface="Calibri" panose="020F0502020204030204" pitchFamily="34" charset="0"/>
                <a:cs typeface="B Titr" panose="00000700000000000000" pitchFamily="2" charset="-78"/>
              </a:rPr>
              <a:t>۵۰</a:t>
            </a:r>
            <a:r>
              <a:rPr lang="ar-SA" dirty="0">
                <a:effectLst/>
                <a:latin typeface="Calibri" panose="020F0502020204030204" pitchFamily="34" charset="0"/>
                <a:ea typeface="Calibri" panose="020F0502020204030204" pitchFamily="34" charset="0"/>
                <a:cs typeface="B Titr" panose="00000700000000000000" pitchFamily="2" charset="-78"/>
              </a:rPr>
              <a:t> نفر نیرو، جذب </a:t>
            </a:r>
            <a:r>
              <a:rPr lang="ar-SA" u="sng" dirty="0">
                <a:solidFill>
                  <a:srgbClr val="FF0000"/>
                </a:solidFill>
                <a:effectLst/>
                <a:latin typeface="Calibri" panose="020F0502020204030204" pitchFamily="34" charset="0"/>
                <a:ea typeface="Calibri" panose="020F0502020204030204" pitchFamily="34" charset="0"/>
                <a:cs typeface="B Titr" panose="00000700000000000000" pitchFamily="2" charset="-78"/>
              </a:rPr>
              <a:t>یک نفرمتخصص محیط زیست </a:t>
            </a:r>
            <a:r>
              <a:rPr lang="ar-SA"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الزامی </a:t>
            </a:r>
            <a:r>
              <a:rPr lang="ar-SA" dirty="0">
                <a:effectLst/>
                <a:latin typeface="Calibri" panose="020F0502020204030204" pitchFamily="34" charset="0"/>
                <a:ea typeface="Calibri" panose="020F0502020204030204" pitchFamily="34" charset="0"/>
                <a:cs typeface="B Titr" panose="00000700000000000000" pitchFamily="2" charset="-78"/>
              </a:rPr>
              <a:t>میباشد.</a:t>
            </a:r>
            <a:endParaRPr lang="en-US"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dirty="0">
                <a:effectLst/>
                <a:latin typeface="Calibri" panose="020F0502020204030204" pitchFamily="34" charset="0"/>
                <a:ea typeface="Calibri" panose="020F0502020204030204" pitchFamily="34" charset="0"/>
                <a:cs typeface="B Titr" panose="00000700000000000000" pitchFamily="2" charset="-78"/>
              </a:rPr>
              <a:t>تبصره </a:t>
            </a:r>
            <a:r>
              <a:rPr lang="fa-IR" dirty="0">
                <a:effectLst/>
                <a:latin typeface="Calibri" panose="020F0502020204030204" pitchFamily="34" charset="0"/>
                <a:ea typeface="Calibri" panose="020F0502020204030204" pitchFamily="34" charset="0"/>
                <a:cs typeface="B Titr" panose="00000700000000000000" pitchFamily="2" charset="-78"/>
              </a:rPr>
              <a:t>۲- </a:t>
            </a:r>
            <a:r>
              <a:rPr lang="ar-SA" dirty="0">
                <a:effectLst/>
                <a:latin typeface="Calibri" panose="020F0502020204030204" pitchFamily="34" charset="0"/>
                <a:ea typeface="Calibri" panose="020F0502020204030204" pitchFamily="34" charset="0"/>
                <a:cs typeface="B Titr" panose="00000700000000000000" pitchFamily="2" charset="-78"/>
              </a:rPr>
              <a:t>در قراردادهای بهره برداری خرید و فروش برق نیروگاههای تحت پوشش شرکت مادر تخصصی تولید نیروی برق حرارتی، بکارگیری نیروهای متخصص </a:t>
            </a:r>
            <a:r>
              <a:rPr lang="en-US" dirty="0">
                <a:effectLst/>
                <a:latin typeface="Calibri" panose="020F0502020204030204" pitchFamily="34" charset="0"/>
                <a:ea typeface="Calibri" panose="020F0502020204030204" pitchFamily="34" charset="0"/>
                <a:cs typeface="B Titr" panose="00000700000000000000" pitchFamily="2" charset="-78"/>
              </a:rPr>
              <a:t>HSE</a:t>
            </a:r>
            <a:r>
              <a:rPr lang="ar-SA" dirty="0">
                <a:effectLst/>
                <a:latin typeface="Calibri" panose="020F0502020204030204" pitchFamily="34" charset="0"/>
                <a:ea typeface="Calibri" panose="020F0502020204030204" pitchFamily="34" charset="0"/>
                <a:cs typeface="B Titr" panose="00000700000000000000" pitchFamily="2" charset="-78"/>
              </a:rPr>
              <a:t> از سوی پیمانکار مطابق با دستور العمل ابلاغی شرکت مادر مذکورخواهد بود.</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97064097"/>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a:blip r:embed="rId2">
            <a:alphaModFix amt="8000"/>
          </a:blip>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5C42E58-62EC-0E87-C3BB-E0CF9AAE96E6}"/>
              </a:ext>
            </a:extLst>
          </p:cNvPr>
          <p:cNvSpPr txBox="1"/>
          <p:nvPr/>
        </p:nvSpPr>
        <p:spPr>
          <a:xfrm>
            <a:off x="736592" y="951142"/>
            <a:ext cx="10718816" cy="4955716"/>
          </a:xfrm>
          <a:prstGeom prst="rect">
            <a:avLst/>
          </a:prstGeom>
          <a:noFill/>
        </p:spPr>
        <p:txBody>
          <a:bodyPr wrap="square">
            <a:spAutoFit/>
          </a:bodyPr>
          <a:lstStyle/>
          <a:p>
            <a:pPr algn="justLow" rtl="1">
              <a:lnSpc>
                <a:spcPct val="115000"/>
              </a:lnSpc>
              <a:spcAft>
                <a:spcPts val="800"/>
              </a:spcAft>
            </a:pPr>
            <a:r>
              <a:rPr lang="fa-IR" sz="2400" dirty="0">
                <a:effectLst/>
                <a:latin typeface="Calibri" panose="020F0502020204030204" pitchFamily="34" charset="0"/>
                <a:ea typeface="Calibri" panose="020F0502020204030204" pitchFamily="34" charset="0"/>
                <a:cs typeface="B Titr" panose="00000700000000000000" pitchFamily="2" charset="-78"/>
              </a:rPr>
              <a:t>۵-۲-۱-۱۵- </a:t>
            </a: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در صورت بروز حوادث انسانی در پروژه حداکثر تا پایان قرارداد حادثه بررسی و از منظر حقوقی وقضایی  یا  بیمه ای تعیین تکلیف شود و   مادامی  که  حادثه تعیین تکلیف نهایی نگردیده است تسویه حساب نهایی با پیمانکارانجام نخواهد شد.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400" dirty="0">
                <a:effectLst/>
                <a:latin typeface="Calibri" panose="020F0502020204030204" pitchFamily="34" charset="0"/>
                <a:ea typeface="Calibri" panose="020F0502020204030204" pitchFamily="34" charset="0"/>
                <a:cs typeface="B Titr" panose="00000700000000000000" pitchFamily="2" charset="-78"/>
              </a:rPr>
              <a:t>۵-۲-۱-۱۶-  </a:t>
            </a:r>
            <a:r>
              <a:rPr lang="ar-SA" sz="2400" dirty="0">
                <a:effectLst/>
                <a:latin typeface="Calibri" panose="020F0502020204030204" pitchFamily="34" charset="0"/>
                <a:ea typeface="Calibri" panose="020F0502020204030204" pitchFamily="34" charset="0"/>
                <a:cs typeface="B Titr" panose="00000700000000000000" pitchFamily="2" charset="-78"/>
              </a:rPr>
              <a:t>کارفر  ما مکلف است متناسب   با  نوع فعا لیت مرتبط با قرارداد دستورالعمل اختصاصی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پیمانکار راتهیه و ابلاغ نماید دستور العمل مذکور باید الزامات این سند را پوشش دهد.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400" dirty="0">
                <a:effectLst/>
                <a:latin typeface="Calibri" panose="020F0502020204030204" pitchFamily="34" charset="0"/>
                <a:ea typeface="Calibri" panose="020F0502020204030204" pitchFamily="34" charset="0"/>
                <a:cs typeface="B Titr" panose="00000700000000000000" pitchFamily="2" charset="-78"/>
              </a:rPr>
              <a:t>۵-۲-۱-۱۷- </a:t>
            </a: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کارفرما مکلف ا ست تصویر گواهینامه صلاحیت ایمنی پیمانکاری اشخاص حقوقی / پروانه صنفی افرادحقیقی را همزمان با ارسال اسناد مناقصه استعلام درخواست نماید و در صورت انعقاد قرارداد نیز اصل گواهی نامه مذکوررا بررسی و تأیید نماید و همچنین قبل از شروع بکار پیمانکار تصویر و اصل معرفی نامه معتبر مسئول </a:t>
            </a:r>
            <a:r>
              <a:rPr lang="en-US"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HSE</a:t>
            </a: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 و مستندات آموزشی کارگران را بررسی و اعلام نظر نماید.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269575871"/>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a:blip r:embed="rId2">
            <a:alphaModFix amt="8000"/>
          </a:blip>
          <a:stretch>
            <a:fillRect/>
          </a:stretch>
        </a:blipFill>
        <a:effectLst/>
      </p:bgPr>
    </p:bg>
    <p:spTree>
      <p:nvGrpSpPr>
        <p:cNvPr id="1" name="">
          <a:extLst>
            <a:ext uri="{FF2B5EF4-FFF2-40B4-BE49-F238E27FC236}">
              <a16:creationId xmlns:a16="http://schemas.microsoft.com/office/drawing/2014/main" id="{AD1AE43C-9E9D-CA65-1B90-102252E32396}"/>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961E1E83-CC3C-DD79-D6BA-B083E038211E}"/>
              </a:ext>
            </a:extLst>
          </p:cNvPr>
          <p:cNvPicPr>
            <a:picLocks noChangeAspect="1"/>
          </p:cNvPicPr>
          <p:nvPr/>
        </p:nvPicPr>
        <p:blipFill>
          <a:blip r:embed="rId3"/>
          <a:stretch>
            <a:fillRect/>
          </a:stretch>
        </p:blipFill>
        <p:spPr>
          <a:xfrm>
            <a:off x="212942" y="164892"/>
            <a:ext cx="11837096" cy="6693107"/>
          </a:xfrm>
          <a:prstGeom prst="rect">
            <a:avLst/>
          </a:prstGeom>
        </p:spPr>
      </p:pic>
      <p:sp>
        <p:nvSpPr>
          <p:cNvPr id="3" name="TextBox 2">
            <a:extLst>
              <a:ext uri="{FF2B5EF4-FFF2-40B4-BE49-F238E27FC236}">
                <a16:creationId xmlns:a16="http://schemas.microsoft.com/office/drawing/2014/main" id="{367963C6-BD65-1E44-1A7C-C2B6B068035C}"/>
              </a:ext>
            </a:extLst>
          </p:cNvPr>
          <p:cNvSpPr txBox="1"/>
          <p:nvPr/>
        </p:nvSpPr>
        <p:spPr>
          <a:xfrm>
            <a:off x="356616" y="164892"/>
            <a:ext cx="11366542" cy="6962419"/>
          </a:xfrm>
          <a:prstGeom prst="rect">
            <a:avLst/>
          </a:prstGeom>
          <a:noFill/>
        </p:spPr>
        <p:txBody>
          <a:bodyPr wrap="square">
            <a:spAutoFit/>
          </a:bodyPr>
          <a:lstStyle/>
          <a:p>
            <a:pPr algn="justLow" rtl="1">
              <a:lnSpc>
                <a:spcPct val="115000"/>
              </a:lnSpc>
              <a:spcAft>
                <a:spcPts val="800"/>
              </a:spcAft>
            </a:pPr>
            <a:r>
              <a:rPr lang="fa-IR" sz="2400" dirty="0">
                <a:effectLst/>
                <a:latin typeface="Calibri" panose="020F0502020204030204" pitchFamily="34" charset="0"/>
                <a:ea typeface="Calibri" panose="020F0502020204030204" pitchFamily="34" charset="0"/>
                <a:cs typeface="B Titr" panose="00000700000000000000" pitchFamily="2" charset="-78"/>
              </a:rPr>
              <a:t>۵-۲-۱-۱۸- </a:t>
            </a:r>
            <a:r>
              <a:rPr lang="ar-SA" sz="2400" dirty="0">
                <a:effectLst/>
                <a:latin typeface="Calibri" panose="020F0502020204030204" pitchFamily="34" charset="0"/>
                <a:ea typeface="Calibri" panose="020F0502020204030204" pitchFamily="34" charset="0"/>
                <a:cs typeface="B Titr" panose="00000700000000000000" pitchFamily="2" charset="-78"/>
              </a:rPr>
              <a:t>در صورتی که کارفرما تدوین شرح خدمات یا وظایف نظارت بر فعالیت موضوع قرارداد را به مشاورواگذار کند باید این دستورالعمل را به مشاور ابلاغ نماید. بدیهی است وظایف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کارفرما در این خصوص به عهده</a:t>
            </a:r>
            <a:r>
              <a:rPr lang="en-US" sz="2400" dirty="0">
                <a:effectLst/>
                <a:latin typeface="Calibri" panose="020F0502020204030204" pitchFamily="34" charset="0"/>
                <a:ea typeface="Calibri" panose="020F0502020204030204" pitchFamily="34" charset="0"/>
                <a:cs typeface="B Titr" panose="00000700000000000000" pitchFamily="2" charset="-78"/>
              </a:rPr>
              <a:t>   </a:t>
            </a:r>
            <a:r>
              <a:rPr lang="ar-SA" sz="2400" dirty="0">
                <a:effectLst/>
                <a:latin typeface="Calibri" panose="020F0502020204030204" pitchFamily="34" charset="0"/>
                <a:ea typeface="Calibri" panose="020F0502020204030204" pitchFamily="34" charset="0"/>
                <a:cs typeface="B Titr" panose="00000700000000000000" pitchFamily="2" charset="-78"/>
              </a:rPr>
              <a:t>مشاور خواهد بود.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400" dirty="0">
                <a:effectLst/>
                <a:latin typeface="Calibri" panose="020F0502020204030204" pitchFamily="34" charset="0"/>
                <a:ea typeface="Calibri" panose="020F0502020204030204" pitchFamily="34" charset="0"/>
                <a:cs typeface="B Titr" panose="00000700000000000000" pitchFamily="2" charset="-78"/>
              </a:rPr>
              <a:t>۵-۲-۱-۱۹- </a:t>
            </a:r>
            <a:r>
              <a:rPr lang="ar-SA" sz="2400" dirty="0">
                <a:effectLst/>
                <a:latin typeface="Calibri" panose="020F0502020204030204" pitchFamily="34" charset="0"/>
                <a:ea typeface="Calibri" panose="020F0502020204030204" pitchFamily="34" charset="0"/>
                <a:cs typeface="B Titr" panose="00000700000000000000" pitchFamily="2" charset="-78"/>
              </a:rPr>
              <a:t>برای کلیه فعا لیتها    به  ویژه فعالیتهای پرخطر نظیر  کارگرم - کار در ارتفاع - کار در فضاهای بسته، کار درمعابر عمومی و نظایر آن کارفرما فرایند صدور اجازه کار (پرمیت) را تهیه و  به پیمانکار ابلاغ نما ید. پیمانکار نیز قبل ازانجام کار در فعالیتهای مذکور ملزم به اخذ مجوزهای ایمنی لازم از مراجع ذیربط و مجوز کار از کارفرما می باشد.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۵-۲-۱-۲۰- </a:t>
            </a:r>
            <a:r>
              <a:rPr kumimoji="0" lang="ar-SA"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در صورت عدم تأمین تجهیزات و امکانات </a:t>
            </a:r>
            <a:r>
              <a:rPr kumimoji="0" lang="en-US"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 و یا تأمین نامناسب آنها از سوی پیمانکار، کارفرما بایدتا زمان تأمین تجهیزات مناسب فعالیت را تعطیل نماید یا رأساً آنها را تأمین و هزینه مربوطه را با احتساب </a:t>
            </a:r>
            <a:r>
              <a:rPr kumimoji="0" lang="fa-IR"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۱۵%</a:t>
            </a:r>
            <a:r>
              <a:rPr kumimoji="0" lang="ar-SA"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 هزینه بالاسری از صورت وضعیت پیمانکار کسر نماید.</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۵-۲-۱-۲۱</a:t>
            </a:r>
            <a:r>
              <a:rPr kumimoji="0" lang="fa-IR"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 </a:t>
            </a:r>
            <a:r>
              <a:rPr kumimoji="0" lang="ar-SA"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مدیریت </a:t>
            </a:r>
            <a:r>
              <a:rPr kumimoji="0" lang="en-US"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 کارفرما باید عضو اصلی کمیسیون/کمیته/کارگروه / جلسه کفایت اسناد مناقصات استعلامها کمیسیون ارزیابی کیفی و کمیسیون تحویل موقت دائم باشد.</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۵-۲-۱-۲۲- </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در صورت بروز هرگونه حوادث انسانی </a:t>
            </a:r>
            <a:r>
              <a:rPr kumimoji="0" lang="ar-SA"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حداکثر ظرف مدت پانزده دقیقه </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موضوع به اطلاع دفتر مدیریت بحران و پدافند غیر عامل وزارت نیرو و دفتر </a:t>
            </a:r>
            <a:r>
              <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 شرکت مادر تخصصی رسانده شود.</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fa-IR" sz="24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B Titr" panose="00000700000000000000" pitchFamily="2" charset="-78"/>
              </a:rPr>
              <a:t> </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928357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a:blip r:embed="rId2">
            <a:alphaModFix amt="8000"/>
          </a:blip>
          <a:stretch>
            <a:fillRect/>
          </a:stretch>
        </a:blipFill>
        <a:effectLst/>
      </p:bgPr>
    </p:bg>
    <p:spTree>
      <p:nvGrpSpPr>
        <p:cNvPr id="1" name="">
          <a:extLst>
            <a:ext uri="{FF2B5EF4-FFF2-40B4-BE49-F238E27FC236}">
              <a16:creationId xmlns:a16="http://schemas.microsoft.com/office/drawing/2014/main" id="{5809F67E-A21A-46D2-10DE-16F65A7CFDF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4E6796C-EFF5-4C94-3880-13DB4EDB933A}"/>
              </a:ext>
            </a:extLst>
          </p:cNvPr>
          <p:cNvSpPr txBox="1"/>
          <p:nvPr/>
        </p:nvSpPr>
        <p:spPr>
          <a:xfrm>
            <a:off x="506318" y="423818"/>
            <a:ext cx="11179364" cy="6010363"/>
          </a:xfrm>
          <a:prstGeom prst="rect">
            <a:avLst/>
          </a:prstGeom>
          <a:noFill/>
        </p:spPr>
        <p:txBody>
          <a:bodyPr wrap="square">
            <a:spAutoFit/>
          </a:bodyPr>
          <a:lstStyle/>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ar-SA" sz="24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B Titr" panose="00000700000000000000" pitchFamily="2" charset="-78"/>
              </a:rPr>
              <a:t>وظایف پیمانکار</a:t>
            </a:r>
            <a:endParaRPr kumimoji="0" lang="en-US" sz="24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۵-۲-۲-۱- </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پیمانکار مکلف است </a:t>
            </a:r>
            <a:r>
              <a:rPr kumimoji="0" lang="ar-SA"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مسئولیت تأمین ایمنی و بهداشت کار پرسنل </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خود را متعهد شود و شرایط و تجهیزات مورد نیاز برای کار در شرایط ایمن و بهداشتی با کمترین میزان ریسک را فراهم نماید.</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۵-۲-۲-۲- </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پیمانکار ضمن الزام به رعایت قوانین و الزامات </a:t>
            </a:r>
            <a:r>
              <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 کارفرما موظف به شناسایی، احصا، به کارگیری قوانین و مقررات </a:t>
            </a:r>
            <a:r>
              <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 ، صنفی و بیمه ای مراجع ذیصلاح کشور از جمله وزارت تعاون، کار و رفاه اجتماعی، وزارت بهداشت درمان و آموزش پزشکی و سازمان حفاظت محیط زیست میباشد.</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۵-۲-۲-۳- </a:t>
            </a:r>
            <a:r>
              <a:rPr kumimoji="0" lang="ar-SA"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پیمانکار مکلف است </a:t>
            </a:r>
            <a:r>
              <a:rPr kumimoji="0" lang="ar-SA" sz="2400"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B Titr" panose="00000700000000000000" pitchFamily="2" charset="-78"/>
              </a:rPr>
              <a:t>تصویر گواهینامه صلاحیت ایمنی </a:t>
            </a:r>
            <a:r>
              <a:rPr kumimoji="0" lang="ar-SA"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پیمانکاران پروانه صنفی و صلاحیت فنی را همزمان با ارسال اسناد مناقصه استعلام ارایه نماید و همزمان با عقد قرارداد و قبل از شروع بکار، اصل گواهی نامه صلاحیت ایمنی پیمانکاران پروانه صنفی صلاحیت فنی ، تصویر و اصل معرفی نامه معتبر مسئول </a:t>
            </a:r>
            <a:r>
              <a:rPr kumimoji="0" lang="en-US"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 و </a:t>
            </a:r>
            <a:r>
              <a:rPr kumimoji="0" lang="ar-SA" sz="2400"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B Titr" panose="00000700000000000000" pitchFamily="2" charset="-78"/>
              </a:rPr>
              <a:t>مستندات آموزشی </a:t>
            </a:r>
            <a:r>
              <a:rPr kumimoji="0" lang="ar-SA"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کارکنان را برای اخذ تأییدیه به مدیریت </a:t>
            </a:r>
            <a:r>
              <a:rPr kumimoji="0" lang="en-US"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 کارفرما ارائه نماید.</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۵-۲-۲-۴</a:t>
            </a:r>
            <a:r>
              <a:rPr kumimoji="0" lang="fa-IR"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 </a:t>
            </a:r>
            <a:r>
              <a:rPr kumimoji="0" lang="ar-SA"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پیمانکار ملزم به پیش بینی هزینه های مورد نیاز برای اجرای اصول </a:t>
            </a:r>
            <a:r>
              <a:rPr kumimoji="0" lang="en-US"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 و </a:t>
            </a:r>
            <a:r>
              <a:rPr kumimoji="0" lang="ar-SA" sz="2400"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B Titr" panose="00000700000000000000" pitchFamily="2" charset="-78"/>
              </a:rPr>
              <a:t>تأمین تجهیزات ایمنی فردی وگروهی</a:t>
            </a:r>
            <a:r>
              <a:rPr kumimoji="0" lang="ar-SA"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 مطابق با قوانین و مقررات </a:t>
            </a:r>
            <a:r>
              <a:rPr kumimoji="0" lang="en-US"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 مربوطه میباشد و باید ردیف هزینه های مربوطه را در قیمت پیشنهادی خودلحاظ نماید</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362222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a:blip r:embed="rId3">
            <a:alphaModFix amt="8000"/>
          </a:blip>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9DFF34F-0ADD-6CA0-709E-AE4AA6CC6425}"/>
              </a:ext>
            </a:extLst>
          </p:cNvPr>
          <p:cNvPicPr>
            <a:picLocks noChangeAspect="1"/>
          </p:cNvPicPr>
          <p:nvPr/>
        </p:nvPicPr>
        <p:blipFill>
          <a:blip r:embed="rId4"/>
          <a:stretch>
            <a:fillRect/>
          </a:stretch>
        </p:blipFill>
        <p:spPr>
          <a:xfrm>
            <a:off x="0" y="112734"/>
            <a:ext cx="12192000" cy="6651321"/>
          </a:xfrm>
          <a:prstGeom prst="rect">
            <a:avLst/>
          </a:prstGeom>
        </p:spPr>
      </p:pic>
      <p:sp>
        <p:nvSpPr>
          <p:cNvPr id="3" name="TextBox 2">
            <a:extLst>
              <a:ext uri="{FF2B5EF4-FFF2-40B4-BE49-F238E27FC236}">
                <a16:creationId xmlns:a16="http://schemas.microsoft.com/office/drawing/2014/main" id="{896E4413-2D22-520E-CC4B-72315F64B290}"/>
              </a:ext>
            </a:extLst>
          </p:cNvPr>
          <p:cNvSpPr txBox="1"/>
          <p:nvPr/>
        </p:nvSpPr>
        <p:spPr>
          <a:xfrm>
            <a:off x="422223" y="262748"/>
            <a:ext cx="11347554" cy="6332503"/>
          </a:xfrm>
          <a:prstGeom prst="rect">
            <a:avLst/>
          </a:prstGeom>
          <a:noFill/>
        </p:spPr>
        <p:txBody>
          <a:bodyPr wrap="square">
            <a:spAutoFit/>
          </a:bodyPr>
          <a:lstStyle/>
          <a:p>
            <a:pPr algn="justLow" rtl="1">
              <a:lnSpc>
                <a:spcPct val="115000"/>
              </a:lnSpc>
              <a:spcAft>
                <a:spcPts val="800"/>
              </a:spcAft>
            </a:pP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تبصره </a:t>
            </a: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۱ - </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هزینه اشاره شده در بند </a:t>
            </a: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۴-۲-۲-۵</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 به هیچ عنوان </a:t>
            </a:r>
            <a:r>
              <a:rPr kumimoji="0" lang="ar-SA"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نباید از </a:t>
            </a:r>
            <a:r>
              <a:rPr kumimoji="0" lang="fa-IR"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۳</a:t>
            </a:r>
            <a:r>
              <a:rPr kumimoji="0" lang="ar-SA"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 درصد مبلغ قرارداد </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کمتر باشد. عدم پیش بینی هزینه یا پیش بینی هزینه کم و </a:t>
            </a:r>
            <a:r>
              <a:rPr kumimoji="0" lang="ar-SA"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نامتناسب  مانع اجرای الزامات </a:t>
            </a:r>
            <a:r>
              <a:rPr kumimoji="0" lang="en-US"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 از سوی پیمانکار نخواهد بود.</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400" dirty="0">
                <a:effectLst/>
                <a:latin typeface="Calibri" panose="020F0502020204030204" pitchFamily="34" charset="0"/>
                <a:ea typeface="Calibri" panose="020F0502020204030204" pitchFamily="34" charset="0"/>
                <a:cs typeface="B Titr" panose="00000700000000000000" pitchFamily="2" charset="-78"/>
              </a:rPr>
              <a:t>تبصره </a:t>
            </a:r>
            <a:r>
              <a:rPr lang="fa-IR" sz="2400" dirty="0">
                <a:effectLst/>
                <a:latin typeface="Calibri" panose="020F0502020204030204" pitchFamily="34" charset="0"/>
                <a:ea typeface="Calibri" panose="020F0502020204030204" pitchFamily="34" charset="0"/>
                <a:cs typeface="B Titr" panose="00000700000000000000" pitchFamily="2" charset="-78"/>
              </a:rPr>
              <a:t>۲- </a:t>
            </a:r>
            <a:r>
              <a:rPr lang="ar-SA" sz="2400" dirty="0">
                <a:effectLst/>
                <a:latin typeface="Calibri" panose="020F0502020204030204" pitchFamily="34" charset="0"/>
                <a:ea typeface="Calibri" panose="020F0502020204030204" pitchFamily="34" charset="0"/>
                <a:cs typeface="B Titr" panose="00000700000000000000" pitchFamily="2" charset="-78"/>
              </a:rPr>
              <a:t>کار کرد ردیف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قرارداد باید به همراه تمامی مستندات توسط پیمانکار در صورت وضعیت های دوره ای ارائه گردد و مدیریت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کارفرما نیز با مد نظر قرار دادن نحوه عملکرد و گزارشهای دوره ای پیمانکار دربخش های مختلف اقدامات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در طول دوره قرارداد نسبت به بررسی صورت وضعیت اقدام نموده و مقدار موردتأیید را به دستگاه نظارت و واحد ذیربط اعلام نماید.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400" dirty="0">
                <a:effectLst/>
                <a:latin typeface="Calibri" panose="020F0502020204030204" pitchFamily="34" charset="0"/>
                <a:ea typeface="Calibri" panose="020F0502020204030204" pitchFamily="34" charset="0"/>
                <a:cs typeface="B Titr" panose="00000700000000000000" pitchFamily="2" charset="-78"/>
              </a:rPr>
              <a:t>تبصره </a:t>
            </a:r>
            <a:r>
              <a:rPr lang="fa-IR" sz="2400" dirty="0">
                <a:effectLst/>
                <a:latin typeface="Calibri" panose="020F0502020204030204" pitchFamily="34" charset="0"/>
                <a:ea typeface="Calibri" panose="020F0502020204030204" pitchFamily="34" charset="0"/>
                <a:cs typeface="B Titr" panose="00000700000000000000" pitchFamily="2" charset="-78"/>
              </a:rPr>
              <a:t>۳- </a:t>
            </a:r>
            <a:r>
              <a:rPr lang="ar-SA" sz="2400" dirty="0">
                <a:effectLst/>
                <a:latin typeface="Calibri" panose="020F0502020204030204" pitchFamily="34" charset="0"/>
                <a:ea typeface="Calibri" panose="020F0502020204030204" pitchFamily="34" charset="0"/>
                <a:cs typeface="B Titr" panose="00000700000000000000" pitchFamily="2" charset="-78"/>
              </a:rPr>
              <a:t>پیمانکار باید دارای ساختار و </a:t>
            </a: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نیروی انسانی متخصص </a:t>
            </a:r>
            <a:r>
              <a:rPr lang="ar-SA" sz="2400" dirty="0">
                <a:effectLst/>
                <a:latin typeface="Calibri" panose="020F0502020204030204" pitchFamily="34" charset="0"/>
                <a:ea typeface="Calibri" panose="020F0502020204030204" pitchFamily="34" charset="0"/>
                <a:cs typeface="B Titr" panose="00000700000000000000" pitchFamily="2" charset="-78"/>
              </a:rPr>
              <a:t>برای پیاده سازی و نظارت بر الزامات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باشد و قبل از آغاز فعالیت اجرایی پروژه حسب موضوع قرارداد تعداد نماینده / تخصصهای مرتبط ایمنی و بهداشت کار خود رابا توجه به پیوست - جدول تعداد نفرات و تخصص نمایندگان پیمانکاران مطابق اسناد مناقصه تعیین و به صورت کتبی به مدیریت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کارفرما و دستگاه نظارت معرفی نماید .</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400" dirty="0">
                <a:effectLst/>
                <a:latin typeface="Calibri" panose="020F0502020204030204" pitchFamily="34" charset="0"/>
                <a:ea typeface="Calibri" panose="020F0502020204030204" pitchFamily="34" charset="0"/>
                <a:cs typeface="B Titr" panose="00000700000000000000" pitchFamily="2" charset="-78"/>
              </a:rPr>
              <a:t>تبصره </a:t>
            </a:r>
            <a:r>
              <a:rPr lang="fa-IR" sz="2400" dirty="0">
                <a:effectLst/>
                <a:latin typeface="Calibri" panose="020F0502020204030204" pitchFamily="34" charset="0"/>
                <a:ea typeface="Calibri" panose="020F0502020204030204" pitchFamily="34" charset="0"/>
                <a:cs typeface="B Titr" panose="00000700000000000000" pitchFamily="2" charset="-78"/>
              </a:rPr>
              <a:t>۴- </a:t>
            </a: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نیروهای </a:t>
            </a:r>
            <a:r>
              <a:rPr lang="en-US"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HSE</a:t>
            </a: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 پیمانکار باید دارای تحصیلات تخصصی دانشگاهی در رشته های مهندسی بهداشت حرفه ای ایمنی صنعتی، </a:t>
            </a:r>
            <a:r>
              <a:rPr lang="en-US" sz="2400" dirty="0">
                <a:solidFill>
                  <a:srgbClr val="FF0000"/>
                </a:solidFill>
                <a:latin typeface="Calibri" panose="020F0502020204030204" pitchFamily="34" charset="0"/>
                <a:cs typeface="B Titr" panose="00000700000000000000" pitchFamily="2" charset="-78"/>
              </a:rPr>
              <a:t>HSE</a:t>
            </a:r>
            <a:r>
              <a:rPr lang="fa-IR" sz="2400" dirty="0">
                <a:solidFill>
                  <a:srgbClr val="FF0000"/>
                </a:solidFill>
                <a:latin typeface="Calibri" panose="020F0502020204030204" pitchFamily="34" charset="0"/>
                <a:cs typeface="B Titr" panose="00000700000000000000" pitchFamily="2" charset="-78"/>
              </a:rPr>
              <a:t> </a:t>
            </a:r>
            <a:r>
              <a:rPr lang="ar-SA" sz="2400" dirty="0">
                <a:solidFill>
                  <a:srgbClr val="FF0000"/>
                </a:solidFill>
                <a:latin typeface="Calibri" panose="020F0502020204030204" pitchFamily="34" charset="0"/>
                <a:cs typeface="B Titr" panose="00000700000000000000" pitchFamily="2" charset="-78"/>
              </a:rPr>
              <a:t>یا رشته های مرتبط</a:t>
            </a:r>
            <a:r>
              <a:rPr lang="ar-SA" sz="2400" dirty="0">
                <a:solidFill>
                  <a:srgbClr val="FF0000"/>
                </a:solidFill>
                <a:effectLst/>
                <a:latin typeface="B Titr" panose="00000700000000000000" pitchFamily="2" charset="-78"/>
                <a:ea typeface="Calibri" panose="020F0502020204030204" pitchFamily="34" charset="0"/>
                <a:cs typeface="Arial" panose="020B0604020202020204" pitchFamily="34" charset="0"/>
              </a:rPr>
              <a:t> </a:t>
            </a:r>
            <a:r>
              <a:rPr lang="ar-SA" sz="2400" dirty="0">
                <a:effectLst/>
                <a:latin typeface="Calibri" panose="020F0502020204030204" pitchFamily="34" charset="0"/>
                <a:ea typeface="Calibri" panose="020F0502020204030204" pitchFamily="34" charset="0"/>
                <a:cs typeface="B Titr" panose="00000700000000000000" pitchFamily="2" charset="-78"/>
              </a:rPr>
              <a:t>با فرایند اصلی با توجه به شرایط احراز و دارای تجربه کافی باشند و پس از تأیید کتبی مدیریت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کارفرما، شروع به کار نمایند.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50808753"/>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9DFEA19-85CA-1BD3-829E-6B78D538F7C7}"/>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060421" y="619912"/>
            <a:ext cx="7624511" cy="5277883"/>
          </a:xfrm>
          <a:prstGeom prst="rect">
            <a:avLst/>
          </a:prstGeom>
        </p:spPr>
      </p:pic>
      <p:sp>
        <p:nvSpPr>
          <p:cNvPr id="3" name="TextBox 2">
            <a:extLst>
              <a:ext uri="{FF2B5EF4-FFF2-40B4-BE49-F238E27FC236}">
                <a16:creationId xmlns:a16="http://schemas.microsoft.com/office/drawing/2014/main" id="{144EC98A-C2EF-58C3-A571-225681D68053}"/>
              </a:ext>
            </a:extLst>
          </p:cNvPr>
          <p:cNvSpPr txBox="1"/>
          <p:nvPr/>
        </p:nvSpPr>
        <p:spPr>
          <a:xfrm>
            <a:off x="6173298" y="5191075"/>
            <a:ext cx="4953698" cy="707886"/>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62A39F">
                    <a:lumMod val="75000"/>
                  </a:srgbClr>
                </a:solidFill>
                <a:effectLst/>
                <a:uLnTx/>
                <a:uFillTx/>
                <a:latin typeface="Andalus" panose="02020603050405020304" pitchFamily="18" charset="-78"/>
                <a:ea typeface="+mn-ea"/>
                <a:cs typeface="Andalus" panose="02020603050405020304" pitchFamily="18" charset="-78"/>
              </a:rPr>
              <a:t>﴿أَفَرَأَيْتُمُ الْمَاءَ الَّذِي تَشْرَبُونَ﴾</a:t>
            </a:r>
          </a:p>
        </p:txBody>
      </p:sp>
      <p:sp>
        <p:nvSpPr>
          <p:cNvPr id="4" name="TextBox 3">
            <a:extLst>
              <a:ext uri="{FF2B5EF4-FFF2-40B4-BE49-F238E27FC236}">
                <a16:creationId xmlns:a16="http://schemas.microsoft.com/office/drawing/2014/main" id="{5FEDCE91-AAC2-7C20-1468-11E710CB2096}"/>
              </a:ext>
            </a:extLst>
          </p:cNvPr>
          <p:cNvSpPr txBox="1"/>
          <p:nvPr/>
        </p:nvSpPr>
        <p:spPr>
          <a:xfrm>
            <a:off x="7309073" y="6053422"/>
            <a:ext cx="3487723"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62A39F">
                    <a:lumMod val="50000"/>
                  </a:srgbClr>
                </a:solidFill>
                <a:effectLst/>
                <a:uLnTx/>
                <a:uFillTx/>
                <a:latin typeface="tahoma" panose="020B0604030504040204" pitchFamily="34" charset="0"/>
                <a:ea typeface="+mn-ea"/>
                <a:cs typeface="B Titr" panose="00000700000000000000" pitchFamily="2" charset="-78"/>
              </a:rPr>
              <a:t>آيا آبى را كه مى‌نوشيد ديده‌ايد؟</a:t>
            </a:r>
          </a:p>
        </p:txBody>
      </p:sp>
      <p:pic>
        <p:nvPicPr>
          <p:cNvPr id="6" name="Picture 5">
            <a:extLst>
              <a:ext uri="{FF2B5EF4-FFF2-40B4-BE49-F238E27FC236}">
                <a16:creationId xmlns:a16="http://schemas.microsoft.com/office/drawing/2014/main" id="{35FA9226-3941-020C-AC95-4E12344F781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937591"/>
            <a:ext cx="1920409" cy="1920409"/>
          </a:xfrm>
          <a:prstGeom prst="rect">
            <a:avLst/>
          </a:prstGeom>
        </p:spPr>
      </p:pic>
      <p:pic>
        <p:nvPicPr>
          <p:cNvPr id="7" name="Picture 6">
            <a:extLst>
              <a:ext uri="{FF2B5EF4-FFF2-40B4-BE49-F238E27FC236}">
                <a16:creationId xmlns:a16="http://schemas.microsoft.com/office/drawing/2014/main" id="{BC300169-684E-358E-4435-AF5762BFFCE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5943" y="190500"/>
            <a:ext cx="2762250" cy="1553766"/>
          </a:xfrm>
          <a:prstGeom prst="rect">
            <a:avLst/>
          </a:prstGeom>
        </p:spPr>
      </p:pic>
    </p:spTree>
    <p:extLst>
      <p:ext uri="{BB962C8B-B14F-4D97-AF65-F5344CB8AC3E}">
        <p14:creationId xmlns:p14="http://schemas.microsoft.com/office/powerpoint/2010/main" val="40371530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a:blip r:embed="rId2">
            <a:alphaModFix amt="8000"/>
          </a:blip>
          <a:stretch>
            <a:fillRect/>
          </a:stretch>
        </a:blipFill>
        <a:effectLst/>
      </p:bgPr>
    </p:bg>
    <p:spTree>
      <p:nvGrpSpPr>
        <p:cNvPr id="1" name="">
          <a:extLst>
            <a:ext uri="{FF2B5EF4-FFF2-40B4-BE49-F238E27FC236}">
              <a16:creationId xmlns:a16="http://schemas.microsoft.com/office/drawing/2014/main" id="{D6F93BB4-08AD-6A1F-13A0-7F3C006127F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85F4426-BB9C-31FA-56CA-D8D5EE8D8998}"/>
              </a:ext>
            </a:extLst>
          </p:cNvPr>
          <p:cNvSpPr txBox="1"/>
          <p:nvPr/>
        </p:nvSpPr>
        <p:spPr>
          <a:xfrm>
            <a:off x="587284" y="300579"/>
            <a:ext cx="11017431" cy="6256841"/>
          </a:xfrm>
          <a:prstGeom prst="rect">
            <a:avLst/>
          </a:prstGeom>
          <a:noFill/>
        </p:spPr>
        <p:txBody>
          <a:bodyPr wrap="square">
            <a:spAutoFit/>
          </a:bodyPr>
          <a:lstStyle/>
          <a:p>
            <a:pPr algn="justLow" rtl="1">
              <a:lnSpc>
                <a:spcPct val="115000"/>
              </a:lnSpc>
              <a:spcAft>
                <a:spcPts val="800"/>
              </a:spcAft>
              <a:defRPr/>
            </a:pPr>
            <a:r>
              <a:rPr lang="ar-SA" sz="2000" dirty="0">
                <a:effectLst/>
                <a:latin typeface="Calibri" panose="020F0502020204030204" pitchFamily="34" charset="0"/>
                <a:ea typeface="Calibri" panose="020F0502020204030204" pitchFamily="34" charset="0"/>
                <a:cs typeface="B Titr" panose="00000700000000000000" pitchFamily="2" charset="-78"/>
              </a:rPr>
              <a:t>تبصره </a:t>
            </a:r>
            <a:r>
              <a:rPr lang="fa-IR" sz="2000" dirty="0">
                <a:effectLst/>
                <a:latin typeface="Calibri" panose="020F0502020204030204" pitchFamily="34" charset="0"/>
                <a:ea typeface="Calibri" panose="020F0502020204030204" pitchFamily="34" charset="0"/>
                <a:cs typeface="B Titr" panose="00000700000000000000" pitchFamily="2" charset="-78"/>
              </a:rPr>
              <a:t>۵- </a:t>
            </a:r>
            <a:r>
              <a:rPr lang="ar-SA" sz="2000" dirty="0">
                <a:effectLst/>
                <a:latin typeface="Calibri" panose="020F0502020204030204" pitchFamily="34" charset="0"/>
                <a:ea typeface="Calibri" panose="020F0502020204030204" pitchFamily="34" charset="0"/>
                <a:cs typeface="B Titr" panose="00000700000000000000" pitchFamily="2" charset="-78"/>
              </a:rPr>
              <a:t>پیمانکار بایستی به وسیله مستندات و مدارک کافی مورد تأیید کارفرما ثابت کند که افراد مسئول و ناظر برامور </a:t>
            </a:r>
            <a:r>
              <a:rPr lang="en-US" sz="2000" dirty="0">
                <a:effectLst/>
                <a:latin typeface="Calibri" panose="020F0502020204030204" pitchFamily="34" charset="0"/>
                <a:ea typeface="Calibri" panose="020F0502020204030204" pitchFamily="34" charset="0"/>
                <a:cs typeface="B Titr" panose="00000700000000000000" pitchFamily="2" charset="-78"/>
              </a:rPr>
              <a:t>HSE</a:t>
            </a:r>
            <a:r>
              <a:rPr lang="ar-SA" sz="2000" dirty="0">
                <a:effectLst/>
                <a:latin typeface="Calibri" panose="020F0502020204030204" pitchFamily="34" charset="0"/>
                <a:ea typeface="Calibri" panose="020F0502020204030204" pitchFamily="34" charset="0"/>
                <a:cs typeface="B Titr" panose="00000700000000000000" pitchFamily="2" charset="-78"/>
              </a:rPr>
              <a:t> کاملاً واجد شرایط هستند و در صورت عدم احراز صلاحیت در هر زمان و با اعلام نماینده یا مدیریت </a:t>
            </a:r>
            <a:r>
              <a:rPr lang="en-US" sz="2000" dirty="0">
                <a:effectLst/>
                <a:latin typeface="Calibri" panose="020F0502020204030204" pitchFamily="34" charset="0"/>
                <a:ea typeface="Calibri" panose="020F0502020204030204" pitchFamily="34" charset="0"/>
                <a:cs typeface="B Titr" panose="00000700000000000000" pitchFamily="2" charset="-78"/>
              </a:rPr>
              <a:t>HSE</a:t>
            </a:r>
            <a:r>
              <a:rPr lang="ar-SA" sz="2000" dirty="0">
                <a:effectLst/>
                <a:latin typeface="Calibri" panose="020F0502020204030204" pitchFamily="34" charset="0"/>
                <a:ea typeface="Calibri" panose="020F0502020204030204" pitchFamily="34" charset="0"/>
                <a:cs typeface="B Titr" panose="00000700000000000000" pitchFamily="2" charset="-78"/>
              </a:rPr>
              <a:t> کارفرما پیمانکار موظف به جایگزینی افراد واجد صلاحیت می باشد.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ar-SA"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تبصره </a:t>
            </a:r>
            <a:r>
              <a:rPr kumimoji="0" lang="fa-IR"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۶- </a:t>
            </a:r>
            <a:r>
              <a:rPr kumimoji="0" lang="ar-SA"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تمامی افراد مسئول و ناظر </a:t>
            </a: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 به جز فارغ التحصیلان رشته مهندسی بهداشت حرفه ای و ایمنی صنعتی</a:t>
            </a: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  </a:t>
            </a:r>
            <a:r>
              <a:rPr kumimoji="0" lang="ar-SA"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می بایست دوره آموزش عمومی مسئولان ایمنی (</a:t>
            </a:r>
            <a:r>
              <a:rPr kumimoji="0" lang="fa-IR" sz="20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۴۰</a:t>
            </a:r>
            <a:r>
              <a:rPr kumimoji="0" lang="ar-SA" sz="20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 ساعته و دوره تخصصی شناسایی خطرات و ارزیابی ریسک را زیرنظر وزارت تعاون، کار و رفاه اجتماعی گذرانده باشند </a:t>
            </a:r>
            <a:r>
              <a:rPr kumimoji="0" lang="ar-SA"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و گواهینامه مربوطه را ارائه نمایند ارائه گواهینامه مذکور شرط لازم برای تأیید این افراد از سوی مدیریت </a:t>
            </a: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 کارفرما می باشد.</a:t>
            </a:r>
            <a:endPar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ar-SA"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تبصره  </a:t>
            </a:r>
            <a:r>
              <a:rPr kumimoji="0" lang="fa-IR"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۷ </a:t>
            </a: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 -</a:t>
            </a:r>
            <a:r>
              <a:rPr kumimoji="0" lang="ar-SA"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مسئول </a:t>
            </a: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 پیمانکار باید صرفاً در موضوعات </a:t>
            </a: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 پیمان به کار گرفته شود. پیمانکار نمی تواند در سایرفعالیت های موضوع پیمان از وی استفاده نماید مگر پیمانهایی با تعداد نفرات کمتر از </a:t>
            </a:r>
            <a:r>
              <a:rPr kumimoji="0" lang="fa-IR"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۵</a:t>
            </a:r>
            <a:r>
              <a:rPr kumimoji="0" lang="ar-SA"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 نفر که نماینده پیمانکار به عنوان مسئول ایمنی و بهداشت کار معرفی میشود.</a:t>
            </a:r>
            <a:endPar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endParaRPr>
          </a:p>
          <a:p>
            <a:pPr marL="0" marR="0" lvl="0" indent="0" algn="justLow" defTabSz="457200" rtl="1" eaLnBrk="1" fontAlgn="auto" latinLnBrk="0" hangingPunct="1">
              <a:lnSpc>
                <a:spcPct val="115000"/>
              </a:lnSpc>
              <a:spcBef>
                <a:spcPts val="0"/>
              </a:spcBef>
              <a:spcAft>
                <a:spcPts val="800"/>
              </a:spcAft>
              <a:buClrTx/>
              <a:buSzTx/>
              <a:buFontTx/>
              <a:buNone/>
              <a:tabLst/>
              <a:defRPr/>
            </a:pPr>
            <a:endParaRPr kumimoji="0" lang="en-US" sz="11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fa-IR"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۵-۲-۲-۵- </a:t>
            </a:r>
            <a:r>
              <a:rPr kumimoji="0" lang="ar-SA" sz="20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پیمانکار موظف است حداکثر یک هفته پس از تجهیز کارگاه و و بر اساس الزامات و قوانین و مقررات ملی وکارفرما برنامه بهداشت، ایمنی و محیط زیست (</a:t>
            </a:r>
            <a:r>
              <a:rPr kumimoji="0" lang="en-US" sz="20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HSE PLAN</a:t>
            </a:r>
            <a:r>
              <a:rPr kumimoji="0" lang="ar-SA" sz="20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 پروژه را تهیه و به اطلاع کارفرما برساند و پس از اخذ نظر کارفرما نسبت به پیاده سازی آن در کارگاه اقدام نماید.</a:t>
            </a:r>
            <a:endPar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ar-SA"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تبصره </a:t>
            </a:r>
            <a:r>
              <a:rPr kumimoji="0" lang="fa-IR"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۱ - </a:t>
            </a:r>
            <a:r>
              <a:rPr kumimoji="0" lang="ar-SA"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برنامه بهداشت ایمنی و محیط زیست حداقل شامل برنامه مدیریت ریسک پروژه، تقویم آموزشی </a:t>
            </a: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فرایند بازرسی و ممیزی طرح واکنش در شرایط اضطراری و... باشد.</a:t>
            </a:r>
            <a:endPar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63867200"/>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a:blip r:embed="rId2">
            <a:alphaModFix amt="8000"/>
          </a:blip>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1D8A4A3-6AE6-EF41-030A-5590932FB69E}"/>
              </a:ext>
            </a:extLst>
          </p:cNvPr>
          <p:cNvPicPr>
            <a:picLocks noChangeAspect="1"/>
          </p:cNvPicPr>
          <p:nvPr/>
        </p:nvPicPr>
        <p:blipFill>
          <a:blip r:embed="rId3"/>
          <a:stretch>
            <a:fillRect/>
          </a:stretch>
        </p:blipFill>
        <p:spPr>
          <a:xfrm>
            <a:off x="0" y="0"/>
            <a:ext cx="12192000" cy="6857999"/>
          </a:xfrm>
          <a:prstGeom prst="rect">
            <a:avLst/>
          </a:prstGeom>
        </p:spPr>
      </p:pic>
      <p:sp>
        <p:nvSpPr>
          <p:cNvPr id="3" name="TextBox 2">
            <a:extLst>
              <a:ext uri="{FF2B5EF4-FFF2-40B4-BE49-F238E27FC236}">
                <a16:creationId xmlns:a16="http://schemas.microsoft.com/office/drawing/2014/main" id="{4C419DB0-1BF2-AD0B-A703-04969C1A8188}"/>
              </a:ext>
            </a:extLst>
          </p:cNvPr>
          <p:cNvSpPr txBox="1"/>
          <p:nvPr/>
        </p:nvSpPr>
        <p:spPr>
          <a:xfrm>
            <a:off x="492498" y="677414"/>
            <a:ext cx="11207003" cy="5996834"/>
          </a:xfrm>
          <a:prstGeom prst="rect">
            <a:avLst/>
          </a:prstGeom>
          <a:noFill/>
        </p:spPr>
        <p:txBody>
          <a:bodyPr wrap="square">
            <a:spAutoFit/>
          </a:bodyPr>
          <a:lstStyle/>
          <a:p>
            <a:pPr algn="justLow" rtl="1">
              <a:lnSpc>
                <a:spcPct val="115000"/>
              </a:lnSpc>
              <a:spcAft>
                <a:spcPts val="800"/>
              </a:spcAft>
            </a:pPr>
            <a:r>
              <a:rPr lang="fa-IR" sz="2400" dirty="0">
                <a:latin typeface="Calibri" panose="020F0502020204030204" pitchFamily="34" charset="0"/>
                <a:ea typeface="Calibri" panose="020F0502020204030204" pitchFamily="34" charset="0"/>
                <a:cs typeface="B Titr" panose="00000700000000000000" pitchFamily="2" charset="-78"/>
              </a:rPr>
              <a:t>6-2-2-5</a:t>
            </a:r>
            <a:r>
              <a:rPr lang="fa-IR" sz="2400" dirty="0">
                <a:effectLst/>
                <a:latin typeface="Calibri" panose="020F0502020204030204" pitchFamily="34" charset="0"/>
                <a:ea typeface="Calibri" panose="020F0502020204030204" pitchFamily="34" charset="0"/>
                <a:cs typeface="B Titr" panose="00000700000000000000" pitchFamily="2" charset="-78"/>
              </a:rPr>
              <a:t>- </a:t>
            </a:r>
            <a:r>
              <a:rPr lang="ar-SA" sz="2400" dirty="0">
                <a:effectLst/>
                <a:latin typeface="Calibri" panose="020F0502020204030204" pitchFamily="34" charset="0"/>
                <a:ea typeface="Calibri" panose="020F0502020204030204" pitchFamily="34" charset="0"/>
                <a:cs typeface="B Titr" panose="00000700000000000000" pitchFamily="2" charset="-78"/>
              </a:rPr>
              <a:t>پیمانکار موظف است در بدو به کارگیری کارکنان و قبل از اجرای فعالیتهای جدید، اطمینان حاصل کند که کارکنان جذب شده از </a:t>
            </a: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نظر سلامت جسمی و روانی مهارتهای تجربی و دانش فنی و ایمنی انجام کار متناسب باوظیفه دارای صلاحیت میباشند.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400" dirty="0">
                <a:effectLst/>
                <a:latin typeface="Calibri" panose="020F0502020204030204" pitchFamily="34" charset="0"/>
                <a:ea typeface="Calibri" panose="020F0502020204030204" pitchFamily="34" charset="0"/>
                <a:cs typeface="B Titr" panose="00000700000000000000" pitchFamily="2" charset="-78"/>
              </a:rPr>
              <a:t>تبصره </a:t>
            </a:r>
            <a:r>
              <a:rPr lang="fa-IR" sz="2400" dirty="0">
                <a:effectLst/>
                <a:latin typeface="Calibri" panose="020F0502020204030204" pitchFamily="34" charset="0"/>
                <a:ea typeface="Calibri" panose="020F0502020204030204" pitchFamily="34" charset="0"/>
                <a:cs typeface="B Titr" panose="00000700000000000000" pitchFamily="2" charset="-78"/>
              </a:rPr>
              <a:t>۱-</a:t>
            </a:r>
            <a:r>
              <a:rPr lang="ar-SA" sz="2400" dirty="0">
                <a:effectLst/>
                <a:latin typeface="Calibri" panose="020F0502020204030204" pitchFamily="34" charset="0"/>
                <a:ea typeface="Calibri" panose="020F0502020204030204" pitchFamily="34" charset="0"/>
                <a:cs typeface="B Titr" panose="00000700000000000000" pitchFamily="2" charset="-78"/>
              </a:rPr>
              <a:t> برای تأیید صلاحیت جسمی و روانی کارکنان متناسب با وظایف محوله پیمانکار موظف به انجام </a:t>
            </a: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معاینات بدواستخدام </a:t>
            </a:r>
            <a:r>
              <a:rPr lang="ar-SA" sz="2400" dirty="0">
                <a:effectLst/>
                <a:latin typeface="Calibri" panose="020F0502020204030204" pitchFamily="34" charset="0"/>
                <a:ea typeface="Calibri" panose="020F0502020204030204" pitchFamily="34" charset="0"/>
                <a:cs typeface="B Titr" panose="00000700000000000000" pitchFamily="2" charset="-78"/>
              </a:rPr>
              <a:t>و مصاحبه های تخصصی از پرسنل خود میباشد رعایت مواد قانونی </a:t>
            </a:r>
            <a:r>
              <a:rPr lang="fa-IR" sz="2400" dirty="0">
                <a:effectLst/>
                <a:latin typeface="Calibri" panose="020F0502020204030204" pitchFamily="34" charset="0"/>
                <a:ea typeface="Calibri" panose="020F0502020204030204" pitchFamily="34" charset="0"/>
                <a:cs typeface="B Titr" panose="00000700000000000000" pitchFamily="2" charset="-78"/>
              </a:rPr>
              <a:t>۹۰</a:t>
            </a:r>
            <a:r>
              <a:rPr lang="ar-SA" sz="2400" dirty="0">
                <a:effectLst/>
                <a:latin typeface="Calibri" panose="020F0502020204030204" pitchFamily="34" charset="0"/>
                <a:ea typeface="Calibri" panose="020F0502020204030204" pitchFamily="34" charset="0"/>
                <a:cs typeface="B Titr" panose="00000700000000000000" pitchFamily="2" charset="-78"/>
              </a:rPr>
              <a:t> و </a:t>
            </a:r>
            <a:r>
              <a:rPr lang="fa-IR" sz="2400" dirty="0">
                <a:effectLst/>
                <a:latin typeface="Calibri" panose="020F0502020204030204" pitchFamily="34" charset="0"/>
                <a:ea typeface="Calibri" panose="020F0502020204030204" pitchFamily="34" charset="0"/>
                <a:cs typeface="B Titr" panose="00000700000000000000" pitchFamily="2" charset="-78"/>
              </a:rPr>
              <a:t>۹۲</a:t>
            </a:r>
            <a:r>
              <a:rPr lang="ar-SA" sz="2400" dirty="0">
                <a:effectLst/>
                <a:latin typeface="Calibri" panose="020F0502020204030204" pitchFamily="34" charset="0"/>
                <a:ea typeface="Calibri" panose="020F0502020204030204" pitchFamily="34" charset="0"/>
                <a:cs typeface="B Titr" panose="00000700000000000000" pitchFamily="2" charset="-78"/>
              </a:rPr>
              <a:t> فصل چهارم قانون کار مسئولیت عواقب عدم انجام موارد مذکور و پرداخت کلیه خسارتهای ناشی از عدم صلاحیت افراد به عهده پیمانکار میباشد.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400" dirty="0">
                <a:effectLst/>
                <a:latin typeface="Calibri" panose="020F0502020204030204" pitchFamily="34" charset="0"/>
                <a:ea typeface="Calibri" panose="020F0502020204030204" pitchFamily="34" charset="0"/>
                <a:cs typeface="B Titr" panose="00000700000000000000" pitchFamily="2" charset="-78"/>
              </a:rPr>
              <a:t>تبصره </a:t>
            </a:r>
            <a:r>
              <a:rPr lang="fa-IR" sz="2400" dirty="0">
                <a:effectLst/>
                <a:latin typeface="Calibri" panose="020F0502020204030204" pitchFamily="34" charset="0"/>
                <a:ea typeface="Calibri" panose="020F0502020204030204" pitchFamily="34" charset="0"/>
                <a:cs typeface="B Titr" panose="00000700000000000000" pitchFamily="2" charset="-78"/>
              </a:rPr>
              <a:t>۲-</a:t>
            </a:r>
            <a:r>
              <a:rPr lang="ar-SA" sz="2400" dirty="0">
                <a:effectLst/>
                <a:latin typeface="Calibri" panose="020F0502020204030204" pitchFamily="34" charset="0"/>
                <a:ea typeface="Calibri" panose="020F0502020204030204" pitchFamily="34" charset="0"/>
                <a:cs typeface="B Titr" panose="00000700000000000000" pitchFamily="2" charset="-78"/>
              </a:rPr>
              <a:t>پیمانکار موظف به </a:t>
            </a: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انجام معاینات دوره ای </a:t>
            </a:r>
            <a:r>
              <a:rPr lang="ar-SA" sz="2400" dirty="0">
                <a:effectLst/>
                <a:latin typeface="Calibri" panose="020F0502020204030204" pitchFamily="34" charset="0"/>
                <a:ea typeface="Calibri" panose="020F0502020204030204" pitchFamily="34" charset="0"/>
                <a:cs typeface="B Titr" panose="00000700000000000000" pitchFamily="2" charset="-78"/>
              </a:rPr>
              <a:t>بازگشت به کار معاینات ویژه حسب مورد</a:t>
            </a:r>
            <a:r>
              <a:rPr lang="fa-IR" sz="2400" dirty="0">
                <a:effectLst/>
                <a:latin typeface="Calibri" panose="020F0502020204030204" pitchFamily="34" charset="0"/>
                <a:ea typeface="Calibri" panose="020F0502020204030204" pitchFamily="34" charset="0"/>
                <a:cs typeface="B Titr" panose="00000700000000000000" pitchFamily="2" charset="-78"/>
              </a:rPr>
              <a:t> </a:t>
            </a:r>
            <a:r>
              <a:rPr lang="ar-SA" sz="2400" dirty="0">
                <a:effectLst/>
                <a:latin typeface="Calibri" panose="020F0502020204030204" pitchFamily="34" charset="0"/>
                <a:ea typeface="Calibri" panose="020F0502020204030204" pitchFamily="34" charset="0"/>
                <a:cs typeface="B Titr" panose="00000700000000000000" pitchFamily="2" charset="-78"/>
              </a:rPr>
              <a:t>و</a:t>
            </a:r>
            <a:r>
              <a:rPr lang="fa-IR" sz="2400" dirty="0">
                <a:effectLst/>
                <a:latin typeface="Calibri" panose="020F0502020204030204" pitchFamily="34" charset="0"/>
                <a:ea typeface="Calibri" panose="020F0502020204030204" pitchFamily="34" charset="0"/>
                <a:cs typeface="B Titr" panose="00000700000000000000" pitchFamily="2" charset="-78"/>
              </a:rPr>
              <a:t> </a:t>
            </a:r>
            <a:r>
              <a:rPr lang="ar-SA" sz="2400" dirty="0">
                <a:effectLst/>
                <a:latin typeface="Calibri" panose="020F0502020204030204" pitchFamily="34" charset="0"/>
                <a:ea typeface="Calibri" panose="020F0502020204030204" pitchFamily="34" charset="0"/>
                <a:cs typeface="B Titr" panose="00000700000000000000" pitchFamily="2" charset="-78"/>
              </a:rPr>
              <a:t>براساس نیازسنجی مدیریت </a:t>
            </a:r>
            <a:r>
              <a:rPr lang="en-US" sz="2400" dirty="0">
                <a:effectLst/>
                <a:latin typeface="Calibri" panose="020F0502020204030204" pitchFamily="34" charset="0"/>
                <a:ea typeface="Calibri" panose="020F0502020204030204" pitchFamily="34" charset="0"/>
                <a:cs typeface="B Titr" panose="00000700000000000000" pitchFamily="2" charset="-78"/>
              </a:rPr>
              <a:t>HS</a:t>
            </a:r>
            <a:r>
              <a:rPr lang="ar-SA" sz="2400" dirty="0">
                <a:effectLst/>
                <a:latin typeface="Calibri" panose="020F0502020204030204" pitchFamily="34" charset="0"/>
                <a:ea typeface="Calibri" panose="020F0502020204030204" pitchFamily="34" charset="0"/>
                <a:cs typeface="B Titr" panose="00000700000000000000" pitchFamily="2" charset="-78"/>
              </a:rPr>
              <a:t> کارفرما می باشد.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400" dirty="0">
                <a:effectLst/>
                <a:latin typeface="Calibri" panose="020F0502020204030204" pitchFamily="34" charset="0"/>
                <a:ea typeface="Calibri" panose="020F0502020204030204" pitchFamily="34" charset="0"/>
                <a:cs typeface="B Titr" panose="00000700000000000000" pitchFamily="2" charset="-78"/>
              </a:rPr>
              <a:t>۵-۲-۲-۷- </a:t>
            </a:r>
            <a:r>
              <a:rPr lang="ar-SA" sz="2400" dirty="0">
                <a:effectLst/>
                <a:latin typeface="Calibri" panose="020F0502020204030204" pitchFamily="34" charset="0"/>
                <a:ea typeface="Calibri" panose="020F0502020204030204" pitchFamily="34" charset="0"/>
                <a:cs typeface="B Titr" panose="00000700000000000000" pitchFamily="2" charset="-78"/>
              </a:rPr>
              <a:t>پیمانکار موظف است صلاحیت کارکنان خود را برای انجام وظایف شان به طور مرتب مورد بازنگری وارزیابی قرار دهد این بررسی ها شامل شناسایی و بهینه نمودن عوامل و تجهیزات برای ارتقاء کیفی فعالیتهای کارکنان و آموزشهای مورد نیاز آنها جهت دستیابی به این منظور </a:t>
            </a:r>
            <a:r>
              <a:rPr lang="fa-IR" sz="2400" dirty="0">
                <a:effectLst/>
                <a:latin typeface="Calibri" panose="020F0502020204030204" pitchFamily="34" charset="0"/>
                <a:ea typeface="Calibri" panose="020F0502020204030204" pitchFamily="34" charset="0"/>
                <a:cs typeface="B Titr" panose="00000700000000000000" pitchFamily="2" charset="-78"/>
              </a:rPr>
              <a:t>می </a:t>
            </a:r>
            <a:r>
              <a:rPr lang="ar-SA" sz="2400" dirty="0">
                <a:effectLst/>
                <a:latin typeface="Calibri" panose="020F0502020204030204" pitchFamily="34" charset="0"/>
                <a:ea typeface="Calibri" panose="020F0502020204030204" pitchFamily="34" charset="0"/>
                <a:cs typeface="B Titr" panose="00000700000000000000" pitchFamily="2" charset="-78"/>
              </a:rPr>
              <a:t>باشد.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400" dirty="0">
                <a:effectLst/>
                <a:latin typeface="Calibri" panose="020F0502020204030204" pitchFamily="34" charset="0"/>
                <a:ea typeface="Calibri" panose="020F0502020204030204" pitchFamily="34" charset="0"/>
                <a:cs typeface="B Titr" panose="00000700000000000000" pitchFamily="2" charset="-78"/>
              </a:rPr>
              <a:t> </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211172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37000"/>
            <a:lum/>
          </a:blip>
          <a:srcRect/>
          <a:stretch>
            <a:fillRect/>
          </a:stretch>
        </a:blipFill>
        <a:effectLst/>
      </p:bgPr>
    </p:bg>
    <p:spTree>
      <p:nvGrpSpPr>
        <p:cNvPr id="1" name="">
          <a:extLst>
            <a:ext uri="{FF2B5EF4-FFF2-40B4-BE49-F238E27FC236}">
              <a16:creationId xmlns:a16="http://schemas.microsoft.com/office/drawing/2014/main" id="{5D7F5FBB-7850-FB02-1DEB-69E4DF7C542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857BF45-1819-25AC-DDE6-8D1494CCB5C2}"/>
              </a:ext>
            </a:extLst>
          </p:cNvPr>
          <p:cNvSpPr txBox="1"/>
          <p:nvPr/>
        </p:nvSpPr>
        <p:spPr>
          <a:xfrm>
            <a:off x="164591" y="543579"/>
            <a:ext cx="11558017" cy="6314421"/>
          </a:xfrm>
          <a:prstGeom prst="rect">
            <a:avLst/>
          </a:prstGeom>
          <a:noFill/>
        </p:spPr>
        <p:txBody>
          <a:bodyPr wrap="square">
            <a:spAutoFit/>
          </a:bodyPr>
          <a:lstStyle/>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fa-IR"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۵-۲-۲-۸- </a:t>
            </a:r>
            <a:r>
              <a:rPr kumimoji="0" lang="ar-SA"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پیمانکار مکلف است پس از عقد قرارداد قبل از شروع عملیات اجرایی و حداکثر </a:t>
            </a:r>
            <a:r>
              <a:rPr kumimoji="0" lang="ar-SA" sz="28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یک هفته قبل از تحو یل و تجهیز  کار </a:t>
            </a:r>
            <a:r>
              <a:rPr kumimoji="0" lang="ar-SA"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گاه نسبت به </a:t>
            </a:r>
            <a:r>
              <a:rPr kumimoji="0" lang="ar-SA" sz="28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معرفی کتبی نماینده قانونی خود</a:t>
            </a:r>
            <a:r>
              <a:rPr kumimoji="0" lang="ar-SA"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 و افراد واجد شرایط به عنوان سرپرست کارگاه و جانشین وی و همچنین مسئول </a:t>
            </a:r>
            <a:r>
              <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 اقدام و از دستگاه نظارت / نماینده کارفرما درخواست تشکیل جلسه توجیهی </a:t>
            </a:r>
            <a:r>
              <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 نماید و دستگاه نظارت/ نماینده کارفرما باید قبل از شروع به کار و تجهیز کارگاه، جلسه توجیهی </a:t>
            </a:r>
            <a:r>
              <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 را با هماهنگی وحضور مدیریت </a:t>
            </a:r>
            <a:r>
              <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 کارفرما برگزار نماید.</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fa-IR"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۵-۲-۲-۹- </a:t>
            </a:r>
            <a:r>
              <a:rPr kumimoji="0" lang="ar-SA"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کارکنان پیمانکار موظف به رعایت کلیه مقررات </a:t>
            </a:r>
            <a:r>
              <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 محیط کار بوده و ضمن پرهیز از هر گونه اقدام غیر ایمن در صورت مشاهده رفتار و شرایط مغایر با مقررات </a:t>
            </a:r>
            <a:r>
              <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 در عملیات اجرایی مراتب را به مسئول </a:t>
            </a:r>
            <a:r>
              <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en-US" sz="2800" b="0" i="0" u="none" strike="noStrike" kern="1200" cap="none" spc="0" normalizeH="0" baseline="0" noProof="0" dirty="0">
                <a:ln>
                  <a:noFill/>
                </a:ln>
                <a:solidFill>
                  <a:prstClr val="black"/>
                </a:solidFill>
                <a:effectLst/>
                <a:uLnTx/>
                <a:uFillTx/>
                <a:latin typeface="B Titr" panose="00000700000000000000" pitchFamily="2" charset="-78"/>
                <a:ea typeface="Calibri" panose="020F0502020204030204" pitchFamily="34" charset="0"/>
                <a:cs typeface="Arial" panose="020B0604020202020204" pitchFamily="34" charset="0"/>
              </a:rPr>
              <a:t> </a:t>
            </a:r>
            <a:r>
              <a:rPr kumimoji="0" lang="fa-IR" sz="2800" b="0" i="0" u="none" strike="noStrike" kern="1200" cap="none" spc="0" normalizeH="0" baseline="0" noProof="0" dirty="0">
                <a:ln>
                  <a:noFill/>
                </a:ln>
                <a:solidFill>
                  <a:prstClr val="black"/>
                </a:solidFill>
                <a:effectLst/>
                <a:uLnTx/>
                <a:uFillTx/>
                <a:latin typeface="B Titr" panose="00000700000000000000" pitchFamily="2" charset="-78"/>
                <a:ea typeface="Calibri" panose="020F0502020204030204" pitchFamily="34" charset="0"/>
                <a:cs typeface="Arial" panose="020B0604020202020204" pitchFamily="34" charset="0"/>
              </a:rPr>
              <a:t> </a:t>
            </a:r>
            <a:r>
              <a:rPr kumimoji="0" lang="ar-SA"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B Titr" panose="00000700000000000000" pitchFamily="2" charset="-78"/>
              </a:rPr>
              <a:t>پیمانکار گزارش نمایند.</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B Titr" panose="00000700000000000000" pitchFamily="2" charset="-78"/>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fa-IR"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۵-۲-۲-۱۰- </a:t>
            </a:r>
            <a:r>
              <a:rPr kumimoji="0" lang="ar-SA"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در صورت بروز حادثه انسانی برای کارکنان پیمانکار </a:t>
            </a:r>
            <a:r>
              <a:rPr kumimoji="0" lang="ar-SA" sz="28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حداکثر ظرف پانزده دقیقه </a:t>
            </a:r>
            <a:r>
              <a:rPr kumimoji="0" lang="ar-SA"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مراتب به اطلاع نماینده کارفرما برساند.</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ar-SA"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 </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75265409"/>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a:blip r:embed="rId2">
            <a:alphaModFix amt="8000"/>
          </a:blip>
          <a:stretch>
            <a:fillRect/>
          </a:stretch>
        </a:blipFill>
        <a:effectLst/>
      </p:bgPr>
    </p:bg>
    <p:spTree>
      <p:nvGrpSpPr>
        <p:cNvPr id="1" name="">
          <a:extLst>
            <a:ext uri="{FF2B5EF4-FFF2-40B4-BE49-F238E27FC236}">
              <a16:creationId xmlns:a16="http://schemas.microsoft.com/office/drawing/2014/main" id="{6FDE928D-D381-95B0-F9DF-217CB77A0D01}"/>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9DCBEC43-5F2C-E930-4B20-99AC7705837A}"/>
              </a:ext>
            </a:extLst>
          </p:cNvPr>
          <p:cNvPicPr>
            <a:picLocks noChangeAspect="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sharpenSoften amount="69000"/>
                    </a14:imgEffect>
                    <a14:imgEffect>
                      <a14:brightnessContrast bright="14000" contrast="-1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solidFill>
            <a:schemeClr val="accent1"/>
          </a:solidFill>
        </p:spPr>
      </p:pic>
      <p:sp useBgFill="1">
        <p:nvSpPr>
          <p:cNvPr id="5" name="TextBox 4">
            <a:extLst>
              <a:ext uri="{FF2B5EF4-FFF2-40B4-BE49-F238E27FC236}">
                <a16:creationId xmlns:a16="http://schemas.microsoft.com/office/drawing/2014/main" id="{3C1DF498-87CC-476D-BCA0-12731FAF1070}"/>
              </a:ext>
            </a:extLst>
          </p:cNvPr>
          <p:cNvSpPr txBox="1"/>
          <p:nvPr/>
        </p:nvSpPr>
        <p:spPr>
          <a:xfrm>
            <a:off x="861070" y="389386"/>
            <a:ext cx="10692281" cy="6079228"/>
          </a:xfrm>
          <a:prstGeom prst="rect">
            <a:avLst/>
          </a:prstGeom>
        </p:spPr>
        <p:txBody>
          <a:bodyPr wrap="square">
            <a:spAutoFit/>
          </a:bodyPr>
          <a:lstStyle/>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ar-SA" sz="24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B Titr" panose="00000700000000000000" pitchFamily="2" charset="-78"/>
              </a:rPr>
              <a:t>وظایف مسئول </a:t>
            </a:r>
            <a:r>
              <a:rPr kumimoji="0" lang="en-US" sz="24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4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B Titr" panose="00000700000000000000" pitchFamily="2" charset="-78"/>
              </a:rPr>
              <a:t> پیمانکار</a:t>
            </a:r>
            <a:endParaRPr kumimoji="0" lang="fa-IR" sz="24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B Titr" panose="00000700000000000000" pitchFamily="2" charset="-78"/>
            </a:endParaRPr>
          </a:p>
          <a:p>
            <a:pPr marL="342900" marR="0" lvl="0" indent="-342900" algn="justLow" defTabSz="457200" rtl="1" eaLnBrk="1" fontAlgn="auto" latinLnBrk="0" hangingPunct="1">
              <a:lnSpc>
                <a:spcPct val="115000"/>
              </a:lnSpc>
              <a:spcBef>
                <a:spcPts val="0"/>
              </a:spcBef>
              <a:spcAft>
                <a:spcPts val="800"/>
              </a:spcAft>
              <a:buClrTx/>
              <a:buSzTx/>
              <a:buFontTx/>
              <a:buChar char="-"/>
              <a:tabLst/>
              <a:defRPr/>
            </a:pPr>
            <a:endParaRPr kumimoji="0" lang="en-US" sz="105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ar-SA"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مسئول </a:t>
            </a:r>
            <a:r>
              <a:rPr kumimoji="0" lang="en-US"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 پیمانکار</a:t>
            </a:r>
            <a:endParaRPr kumimoji="0" lang="en-US" sz="24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۵-۲-۳-۱- </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موظف است بر انجام الزامات </a:t>
            </a:r>
            <a:r>
              <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 در طول مدت قرارداد نظارت داشته باشد.</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۵-۲-۳-۲- </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موظف است در کلیه جلسات هماهنگی دوره ای کارفرما و پیمانکار حضور یافته و گزارش وضعیت </a:t>
            </a:r>
            <a:r>
              <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محیط کار خود را جهت اتخاذ تصمیمات مقتضی ارائه نماید.</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۵-۲-۳-۳- </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مسئولیت آموزشهای لازم برای کلیه نفرات پیمانکار از قبیل رعایت مقررات ایمنی در ضمن کاربرنامه های مدیریت بهداشت شغلی همچنین بازدیدها / نظارتهای </a:t>
            </a:r>
            <a:r>
              <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 و اقدامات لازم در وضعیت اضطراری را به عهده خواهد داشت.</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۵-۲-۳-۴- </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رعایت الزامات ایمنی متناسب با ماهیت کار شامل استفاده اجباری از تجهیزات حفاظت فردی و گروهی متناسب با کار را تأیید نموده و پاسخگو باشد.</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۵-۲-۳-۵-  </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با ید  به  صورت روزانه دوره ای گزارش کتبی عملکرد خود را به رئیس کارگاه و مدیریت </a:t>
            </a:r>
            <a:r>
              <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 کارفرما تحویل نماید.</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277200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a:blip r:embed="rId2">
            <a:alphaModFix amt="8000"/>
          </a:blip>
          <a:stretch>
            <a:fillRect/>
          </a:stretch>
        </a:blipFill>
        <a:effectLst/>
      </p:bgPr>
    </p:bg>
    <p:spTree>
      <p:nvGrpSpPr>
        <p:cNvPr id="1" name=""/>
        <p:cNvGrpSpPr/>
        <p:nvPr/>
      </p:nvGrpSpPr>
      <p:grpSpPr>
        <a:xfrm>
          <a:off x="0" y="0"/>
          <a:ext cx="0" cy="0"/>
          <a:chOff x="0" y="0"/>
          <a:chExt cx="0" cy="0"/>
        </a:xfrm>
      </p:grpSpPr>
      <p:sp useBgFill="1">
        <p:nvSpPr>
          <p:cNvPr id="5" name="TextBox 4">
            <a:extLst>
              <a:ext uri="{FF2B5EF4-FFF2-40B4-BE49-F238E27FC236}">
                <a16:creationId xmlns:a16="http://schemas.microsoft.com/office/drawing/2014/main" id="{B9E40CE9-F154-4A0C-C818-7FB33846009A}"/>
              </a:ext>
            </a:extLst>
          </p:cNvPr>
          <p:cNvSpPr txBox="1"/>
          <p:nvPr/>
        </p:nvSpPr>
        <p:spPr>
          <a:xfrm>
            <a:off x="622442" y="809469"/>
            <a:ext cx="10947115" cy="5483039"/>
          </a:xfrm>
          <a:prstGeom prst="rect">
            <a:avLst/>
          </a:prstGeom>
        </p:spPr>
        <p:txBody>
          <a:bodyPr wrap="square">
            <a:spAutoFit/>
          </a:bodyPr>
          <a:lstStyle/>
          <a:p>
            <a:pPr algn="justLow" rtl="1">
              <a:lnSpc>
                <a:spcPct val="115000"/>
              </a:lnSpc>
              <a:spcAft>
                <a:spcPts val="800"/>
              </a:spcAft>
            </a:pPr>
            <a:r>
              <a:rPr lang="fa-IR" sz="2400" dirty="0">
                <a:effectLst/>
                <a:latin typeface="Calibri" panose="020F0502020204030204" pitchFamily="34" charset="0"/>
                <a:ea typeface="Calibri" panose="020F0502020204030204" pitchFamily="34" charset="0"/>
                <a:cs typeface="B Titr" panose="00000700000000000000" pitchFamily="2" charset="-78"/>
              </a:rPr>
              <a:t>۵-۲-۳-۶- </a:t>
            </a:r>
            <a:r>
              <a:rPr lang="ar-SA" sz="2400" dirty="0">
                <a:effectLst/>
                <a:latin typeface="Calibri" panose="020F0502020204030204" pitchFamily="34" charset="0"/>
                <a:ea typeface="Calibri" panose="020F0502020204030204" pitchFamily="34" charset="0"/>
                <a:cs typeface="B Titr" panose="00000700000000000000" pitchFamily="2" charset="-78"/>
              </a:rPr>
              <a:t>در صورت مشاهده یا اطلاع از هرگونه شرایط مغایر با مقررات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اعمال غیر بهداشتی، ناایمن و مخاطره آمیز ضمن تذکر تمهیدات لازم برای مرتفع کردن آن را معمول نماید و در صورت کارساز نبودن، پس از متوقف کردن کار، بلافاصله مراتب را به سرپرست کارگاه و نماینده کارفرما به صورت کتبی اعلام نماید.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400" dirty="0">
                <a:effectLst/>
                <a:latin typeface="Calibri" panose="020F0502020204030204" pitchFamily="34" charset="0"/>
                <a:ea typeface="Calibri" panose="020F0502020204030204" pitchFamily="34" charset="0"/>
                <a:cs typeface="B Titr" panose="00000700000000000000" pitchFamily="2" charset="-78"/>
              </a:rPr>
              <a:t>۵-۲-۳-۷- </a:t>
            </a:r>
            <a:r>
              <a:rPr lang="ar-SA" sz="2400" dirty="0">
                <a:effectLst/>
                <a:latin typeface="Calibri" panose="020F0502020204030204" pitchFamily="34" charset="0"/>
                <a:ea typeface="Calibri" panose="020F0502020204030204" pitchFamily="34" charset="0"/>
                <a:cs typeface="B Titr" panose="00000700000000000000" pitchFamily="2" charset="-78"/>
              </a:rPr>
              <a:t>باید در صورت وقوع هر نوع </a:t>
            </a: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حادثه شبه حادثه </a:t>
            </a:r>
            <a:r>
              <a:rPr lang="ar-SA" sz="2400" dirty="0">
                <a:effectLst/>
                <a:latin typeface="Calibri" panose="020F0502020204030204" pitchFamily="34" charset="0"/>
                <a:ea typeface="Calibri" panose="020F0502020204030204" pitchFamily="34" charset="0"/>
                <a:cs typeface="B Titr" panose="00000700000000000000" pitchFamily="2" charset="-78"/>
              </a:rPr>
              <a:t>برای کارکنان ضمن مستندسازی حادثه، تجزیه و تحلیل وگزارش کامل حادثه را به نماینده کارفرما ارسال نماید.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400" dirty="0">
                <a:effectLst/>
                <a:latin typeface="Calibri" panose="020F0502020204030204" pitchFamily="34" charset="0"/>
                <a:ea typeface="Calibri" panose="020F0502020204030204" pitchFamily="34" charset="0"/>
                <a:cs typeface="B Titr" panose="00000700000000000000" pitchFamily="2" charset="-78"/>
              </a:rPr>
              <a:t>۵-۲-۳-۸- </a:t>
            </a:r>
            <a:r>
              <a:rPr lang="ar-SA" sz="2400" dirty="0">
                <a:effectLst/>
                <a:latin typeface="Calibri" panose="020F0502020204030204" pitchFamily="34" charset="0"/>
                <a:ea typeface="Calibri" panose="020F0502020204030204" pitchFamily="34" charset="0"/>
                <a:cs typeface="B Titr" panose="00000700000000000000" pitchFamily="2" charset="-78"/>
              </a:rPr>
              <a:t>موظف است نسبت  به گردآوری اطلا عات و آ مار مرتبط با عملکرد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تکمیل پرسشنامه و سایراطلاعات مورد نیاز کارفرما در خصوص ایمنی و بهداشت کار اقدام نماید.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400" dirty="0">
                <a:effectLst/>
                <a:latin typeface="Calibri" panose="020F0502020204030204" pitchFamily="34" charset="0"/>
                <a:ea typeface="Calibri" panose="020F0502020204030204" pitchFamily="34" charset="0"/>
                <a:cs typeface="B Titr" panose="00000700000000000000" pitchFamily="2" charset="-78"/>
              </a:rPr>
              <a:t>۵-۲-۳-۹- </a:t>
            </a:r>
            <a:r>
              <a:rPr lang="ar-SA" sz="2400" dirty="0">
                <a:effectLst/>
                <a:latin typeface="Calibri" panose="020F0502020204030204" pitchFamily="34" charset="0"/>
                <a:ea typeface="Calibri" panose="020F0502020204030204" pitchFamily="34" charset="0"/>
                <a:cs typeface="B Titr" panose="00000700000000000000" pitchFamily="2" charset="-78"/>
              </a:rPr>
              <a:t>پیمانکار مکلف است همزمان  با عقد قرارداد  یا حداکثر  یک هفته پس از ابلاغ قرارداد و قبل از شروع کار،کلیه بیمه نامه های مورد نیاز از جمله بیمه نامه مسئولیت کارفرما در مقابل کارگران با پوششهای حداکثری را تهیه وتصویر آن را به دستگاه نظارت قرارداد و مدیریت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کارفرما ارائه نماید کلیه مسائل و هزینه های مربوط به بیمه دراین قرارداد به عهده پیمانکار میباشد.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62814503"/>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18000"/>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B987DBA-82BD-0B8A-128E-4B503DCF8DBC}"/>
              </a:ext>
            </a:extLst>
          </p:cNvPr>
          <p:cNvSpPr txBox="1"/>
          <p:nvPr/>
        </p:nvSpPr>
        <p:spPr>
          <a:xfrm>
            <a:off x="459286" y="813155"/>
            <a:ext cx="11273427" cy="5231689"/>
          </a:xfrm>
          <a:prstGeom prst="rect">
            <a:avLst/>
          </a:prstGeom>
          <a:noFill/>
        </p:spPr>
        <p:txBody>
          <a:bodyPr wrap="square">
            <a:spAutoFit/>
          </a:bodyPr>
          <a:lstStyle/>
          <a:p>
            <a:pPr algn="justLow" rtl="1">
              <a:lnSpc>
                <a:spcPct val="115000"/>
              </a:lnSpc>
              <a:spcAft>
                <a:spcPts val="800"/>
              </a:spcAft>
            </a:pPr>
            <a:r>
              <a:rPr lang="fa-IR" sz="2400" dirty="0">
                <a:solidFill>
                  <a:srgbClr val="0070C0"/>
                </a:solidFill>
                <a:latin typeface="Calibri" panose="020F0502020204030204" pitchFamily="34" charset="0"/>
                <a:ea typeface="Calibri" panose="020F0502020204030204" pitchFamily="34" charset="0"/>
                <a:cs typeface="B Titr" panose="00000700000000000000" pitchFamily="2" charset="-78"/>
              </a:rPr>
              <a:t>4-2-5</a:t>
            </a:r>
            <a:r>
              <a:rPr lang="fa-IR" sz="2400" dirty="0">
                <a:solidFill>
                  <a:srgbClr val="0070C0"/>
                </a:solidFill>
                <a:effectLst/>
                <a:latin typeface="Calibri" panose="020F0502020204030204" pitchFamily="34" charset="0"/>
                <a:ea typeface="Calibri" panose="020F0502020204030204" pitchFamily="34" charset="0"/>
                <a:cs typeface="B Titr" panose="00000700000000000000" pitchFamily="2" charset="-78"/>
              </a:rPr>
              <a:t>- </a:t>
            </a:r>
            <a:r>
              <a:rPr lang="ar-SA" sz="2400" dirty="0">
                <a:solidFill>
                  <a:srgbClr val="0070C0"/>
                </a:solidFill>
                <a:effectLst/>
                <a:latin typeface="Calibri" panose="020F0502020204030204" pitchFamily="34" charset="0"/>
                <a:ea typeface="Calibri" panose="020F0502020204030204" pitchFamily="34" charset="0"/>
                <a:cs typeface="B Titr" panose="00000700000000000000" pitchFamily="2" charset="-78"/>
              </a:rPr>
              <a:t>آموزشهای </a:t>
            </a:r>
            <a:r>
              <a:rPr lang="en-US" sz="2400" dirty="0">
                <a:solidFill>
                  <a:srgbClr val="0070C0"/>
                </a:solidFill>
                <a:effectLst/>
                <a:latin typeface="Calibri" panose="020F0502020204030204" pitchFamily="34" charset="0"/>
                <a:ea typeface="Calibri" panose="020F0502020204030204" pitchFamily="34" charset="0"/>
                <a:cs typeface="B Titr" panose="00000700000000000000" pitchFamily="2" charset="-78"/>
              </a:rPr>
              <a:t>HSE</a:t>
            </a:r>
            <a:r>
              <a:rPr lang="ar-SA" sz="2400" dirty="0">
                <a:solidFill>
                  <a:srgbClr val="0070C0"/>
                </a:solidFill>
                <a:effectLst/>
                <a:latin typeface="Calibri" panose="020F0502020204030204" pitchFamily="34" charset="0"/>
                <a:ea typeface="Calibri" panose="020F0502020204030204" pitchFamily="34" charset="0"/>
                <a:cs typeface="B Titr" panose="00000700000000000000" pitchFamily="2" charset="-78"/>
              </a:rPr>
              <a:t> رده های شغلی</a:t>
            </a:r>
            <a:endParaRPr lang="en-US" sz="2400" dirty="0">
              <a:solidFill>
                <a:srgbClr val="0070C0"/>
              </a:solidFill>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400" dirty="0">
                <a:effectLst/>
                <a:latin typeface="Calibri" panose="020F0502020204030204" pitchFamily="34" charset="0"/>
                <a:ea typeface="Calibri" panose="020F0502020204030204" pitchFamily="34" charset="0"/>
                <a:cs typeface="B Titr" panose="00000700000000000000" pitchFamily="2" charset="-78"/>
              </a:rPr>
              <a:t>۵-۲-۴-۱- </a:t>
            </a:r>
            <a:r>
              <a:rPr lang="ar-SA" sz="2400" dirty="0">
                <a:effectLst/>
                <a:latin typeface="Calibri" panose="020F0502020204030204" pitchFamily="34" charset="0"/>
                <a:ea typeface="Calibri" panose="020F0502020204030204" pitchFamily="34" charset="0"/>
                <a:cs typeface="B Titr" panose="00000700000000000000" pitchFamily="2" charset="-78"/>
              </a:rPr>
              <a:t>پیمانکار موظف است کلیه پرسنل تحت امر خود را در خصوص مقررات دستور العمل های مربوطه از طریق مراجع ذیصلاح آموزش دهد. بدیهی است در صورت استفاده از دوره های آموزشی کارفرما هزینه های مربوطه که ازطرف کارفرما اعلام می</a:t>
            </a:r>
            <a:r>
              <a:rPr lang="fa-IR" sz="2400" dirty="0">
                <a:effectLst/>
                <a:latin typeface="Calibri" panose="020F0502020204030204" pitchFamily="34" charset="0"/>
                <a:ea typeface="Calibri" panose="020F0502020204030204" pitchFamily="34" charset="0"/>
                <a:cs typeface="B Titr" panose="00000700000000000000" pitchFamily="2" charset="-78"/>
              </a:rPr>
              <a:t> </a:t>
            </a:r>
            <a:r>
              <a:rPr lang="ar-SA" sz="2400" dirty="0">
                <a:effectLst/>
                <a:latin typeface="Calibri" panose="020F0502020204030204" pitchFamily="34" charset="0"/>
                <a:ea typeface="Calibri" panose="020F0502020204030204" pitchFamily="34" charset="0"/>
                <a:cs typeface="B Titr" panose="00000700000000000000" pitchFamily="2" charset="-78"/>
              </a:rPr>
              <a:t>گردد به عهده پیمانکار می</a:t>
            </a:r>
            <a:r>
              <a:rPr lang="fa-IR" sz="2400" dirty="0">
                <a:effectLst/>
                <a:latin typeface="Calibri" panose="020F0502020204030204" pitchFamily="34" charset="0"/>
                <a:ea typeface="Calibri" panose="020F0502020204030204" pitchFamily="34" charset="0"/>
                <a:cs typeface="B Titr" panose="00000700000000000000" pitchFamily="2" charset="-78"/>
              </a:rPr>
              <a:t> </a:t>
            </a:r>
            <a:r>
              <a:rPr lang="ar-SA" sz="2400" dirty="0">
                <a:effectLst/>
                <a:latin typeface="Calibri" panose="020F0502020204030204" pitchFamily="34" charset="0"/>
                <a:ea typeface="Calibri" panose="020F0502020204030204" pitchFamily="34" charset="0"/>
                <a:cs typeface="B Titr" panose="00000700000000000000" pitchFamily="2" charset="-78"/>
              </a:rPr>
              <a:t>باشد.</a:t>
            </a:r>
            <a:endParaRPr lang="fa-IR" sz="2400" dirty="0">
              <a:effectLst/>
              <a:latin typeface="Calibri" panose="020F0502020204030204" pitchFamily="34" charset="0"/>
              <a:ea typeface="Calibri" panose="020F0502020204030204" pitchFamily="34" charset="0"/>
              <a:cs typeface="B Titr" panose="00000700000000000000" pitchFamily="2" charset="-78"/>
            </a:endParaRPr>
          </a:p>
          <a:p>
            <a:pPr algn="justLow" rtl="1">
              <a:lnSpc>
                <a:spcPct val="115000"/>
              </a:lnSpc>
              <a:spcAft>
                <a:spcPts val="800"/>
              </a:spcAft>
            </a:pP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400" dirty="0">
                <a:effectLst/>
                <a:latin typeface="Calibri" panose="020F0502020204030204" pitchFamily="34" charset="0"/>
                <a:ea typeface="Calibri" panose="020F0502020204030204" pitchFamily="34" charset="0"/>
                <a:cs typeface="B Titr" panose="00000700000000000000" pitchFamily="2" charset="-78"/>
              </a:rPr>
              <a:t>۵-۲-۴-۲- </a:t>
            </a:r>
            <a:r>
              <a:rPr lang="ar-SA" sz="2400" dirty="0">
                <a:effectLst/>
                <a:latin typeface="Calibri" panose="020F0502020204030204" pitchFamily="34" charset="0"/>
                <a:ea typeface="Calibri" panose="020F0502020204030204" pitchFamily="34" charset="0"/>
                <a:cs typeface="B Titr" panose="00000700000000000000" pitchFamily="2" charset="-78"/>
              </a:rPr>
              <a:t>آموزش  ها   با  ید  حداقل  حاوی اطلاعات ارزیابی مخاطرات مقررات و آیین نامه های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و کمک های اولیه، نحوه آمادگی و مقابله با شرایط اضطراری استفاده از سیستمهای آتش نشانی نحوه استفاده از برگه اطلاعات ایمنی مواد و الزامات زیست محیطی مربوط به فعالیتها اثرات نامطلوب زیست محیطی پروژه و اطلاعاتی در مورد مدیریت مواد زائد </a:t>
            </a:r>
            <a:r>
              <a:rPr lang="ar-SA" sz="2800" dirty="0">
                <a:effectLst/>
                <a:latin typeface="Calibri" panose="020F0502020204030204" pitchFamily="34" charset="0"/>
                <a:ea typeface="Calibri" panose="020F0502020204030204" pitchFamily="34" charset="0"/>
                <a:cs typeface="B Titr" panose="00000700000000000000" pitchFamily="2" charset="-78"/>
              </a:rPr>
              <a:t>کنترل</a:t>
            </a:r>
            <a:r>
              <a:rPr lang="ar-SA" sz="2400" dirty="0">
                <a:effectLst/>
                <a:latin typeface="Calibri" panose="020F0502020204030204" pitchFamily="34" charset="0"/>
                <a:ea typeface="Calibri" panose="020F0502020204030204" pitchFamily="34" charset="0"/>
                <a:cs typeface="B Titr" panose="00000700000000000000" pitchFamily="2" charset="-78"/>
              </a:rPr>
              <a:t> آلودگی آب هوا و خاک باشد.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400" dirty="0">
                <a:effectLst/>
                <a:latin typeface="Calibri" panose="020F0502020204030204" pitchFamily="34" charset="0"/>
                <a:ea typeface="Calibri" panose="020F0502020204030204" pitchFamily="34" charset="0"/>
                <a:cs typeface="B Titr" panose="00000700000000000000" pitchFamily="2" charset="-78"/>
              </a:rPr>
              <a:t>تبصره </a:t>
            </a:r>
            <a:r>
              <a:rPr lang="fa-IR" sz="2400" dirty="0">
                <a:effectLst/>
                <a:latin typeface="Calibri" panose="020F0502020204030204" pitchFamily="34" charset="0"/>
                <a:ea typeface="Calibri" panose="020F0502020204030204" pitchFamily="34" charset="0"/>
                <a:cs typeface="B Titr" panose="00000700000000000000" pitchFamily="2" charset="-78"/>
              </a:rPr>
              <a:t>۱ - </a:t>
            </a:r>
            <a:r>
              <a:rPr lang="ar-SA" sz="2400" dirty="0">
                <a:effectLst/>
                <a:latin typeface="Calibri" panose="020F0502020204030204" pitchFamily="34" charset="0"/>
                <a:ea typeface="Calibri" panose="020F0502020204030204" pitchFamily="34" charset="0"/>
                <a:cs typeface="B Titr" panose="00000700000000000000" pitchFamily="2" charset="-78"/>
              </a:rPr>
              <a:t>دوره های آموزشی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بر اساس ریسک های موجود در پروژه مشخص و تقویم اجرایی آن در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en-US" sz="2400" dirty="0">
                <a:effectLst/>
                <a:latin typeface="B Titr" panose="00000700000000000000" pitchFamily="2" charset="-78"/>
                <a:ea typeface="Calibri" panose="020F0502020204030204" pitchFamily="34" charset="0"/>
                <a:cs typeface="Arial" panose="020B0604020202020204" pitchFamily="34" charset="0"/>
              </a:rPr>
              <a:t> </a:t>
            </a:r>
            <a:r>
              <a:rPr lang="en-US" sz="2400" dirty="0">
                <a:effectLst/>
                <a:latin typeface="Calibri" panose="020F0502020204030204" pitchFamily="34" charset="0"/>
                <a:ea typeface="Calibri" panose="020F0502020204030204" pitchFamily="34" charset="0"/>
                <a:cs typeface="B Titr" panose="00000700000000000000" pitchFamily="2" charset="-78"/>
              </a:rPr>
              <a:t>PALN</a:t>
            </a:r>
            <a:r>
              <a:rPr lang="ar-SA" sz="2400" dirty="0">
                <a:effectLst/>
                <a:latin typeface="Calibri" panose="020F0502020204030204" pitchFamily="34" charset="0"/>
                <a:ea typeface="Calibri" panose="020F0502020204030204" pitchFamily="34" charset="0"/>
                <a:cs typeface="B Titr" panose="00000700000000000000" pitchFamily="2" charset="-78"/>
              </a:rPr>
              <a:t> درج و مطابق با تقویم مذکور اجرا گردد.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311937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14000"/>
            <a:lum/>
          </a:blip>
          <a:srcRect/>
          <a:stretch>
            <a:fillRect/>
          </a:stretch>
        </a:blipFill>
        <a:effectLst/>
      </p:bgPr>
    </p:bg>
    <p:spTree>
      <p:nvGrpSpPr>
        <p:cNvPr id="1" name="">
          <a:extLst>
            <a:ext uri="{FF2B5EF4-FFF2-40B4-BE49-F238E27FC236}">
              <a16:creationId xmlns:a16="http://schemas.microsoft.com/office/drawing/2014/main" id="{55EFDED6-E346-1614-51DE-72ED7374590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F877A26-D3F7-238F-F2C5-C297280682EA}"/>
              </a:ext>
            </a:extLst>
          </p:cNvPr>
          <p:cNvSpPr txBox="1"/>
          <p:nvPr/>
        </p:nvSpPr>
        <p:spPr>
          <a:xfrm>
            <a:off x="748222" y="936775"/>
            <a:ext cx="10893264" cy="4626395"/>
          </a:xfrm>
          <a:prstGeom prst="rect">
            <a:avLst/>
          </a:prstGeom>
          <a:noFill/>
        </p:spPr>
        <p:txBody>
          <a:bodyPr wrap="square">
            <a:spAutoFit/>
          </a:bodyPr>
          <a:lstStyle/>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تبصره </a:t>
            </a: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۲ - </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مدت زمان آموزشها با توجه به حجم و نوع فعالیت پیمانکار باید به تأیید مدیریت </a:t>
            </a:r>
            <a:r>
              <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HSE</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 کارفرما برسد.</a:t>
            </a:r>
            <a:endPar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endParaRPr>
          </a:p>
          <a:p>
            <a:pPr marL="0" marR="0" lvl="0" indent="0" algn="justLow" defTabSz="457200" rtl="1" eaLnBrk="1" fontAlgn="auto" latinLnBrk="0" hangingPunct="1">
              <a:lnSpc>
                <a:spcPct val="115000"/>
              </a:lnSpc>
              <a:spcBef>
                <a:spcPts val="0"/>
              </a:spcBef>
              <a:spcAft>
                <a:spcPts val="80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۵-۲-۴-۳- </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کارکنان پیمانکار باید در زمینه وظایف شغلی خود آموزشهای لازم را فرا گرفته و دانش و اطلاعات لازم را در این زمینه دارا باشند. اطلاعات مذکور شامل کلیه الزامات بهداشتی ایمنی و زیست محیطی مرتبط با کار میباشد که ممکن است مورد بهره برداری قرار گیرد.</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تبصره - مسئولیت آموزش کارکنان پیمانکاران فرعی به عهده پیمانکار اصلی میباشد.</a:t>
            </a:r>
            <a:endPar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endParaRPr>
          </a:p>
          <a:p>
            <a:pPr marL="0" marR="0" lvl="0" indent="0" algn="justLow" defTabSz="457200" rtl="1" eaLnBrk="1" fontAlgn="auto" latinLnBrk="0" hangingPunct="1">
              <a:lnSpc>
                <a:spcPct val="115000"/>
              </a:lnSpc>
              <a:spcBef>
                <a:spcPts val="0"/>
              </a:spcBef>
              <a:spcAft>
                <a:spcPts val="80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justLow" defTabSz="457200" rtl="1" eaLnBrk="1" fontAlgn="auto" latinLnBrk="0" hangingPunct="1">
              <a:lnSpc>
                <a:spcPct val="115000"/>
              </a:lnSpc>
              <a:spcBef>
                <a:spcPts val="0"/>
              </a:spcBef>
              <a:spcAft>
                <a:spcPts val="800"/>
              </a:spcAft>
              <a:buClrTx/>
              <a:buSzTx/>
              <a:buFontTx/>
              <a:buNone/>
              <a:tabLst/>
              <a:defRPr/>
            </a:pP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۵-۲-۴-۴- </a:t>
            </a:r>
            <a:r>
              <a:rPr kumimoji="0" lang="ar-SA"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پیمانکار باید مدارک و مستندات لازم در زمینه آموزش کارکنان خود را ارائه نماید. مدارک باید شامل نام افراد آموزش دیده محتوای دوره زمان اجرای دوره و اسامی مربیان باشد.</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2529386"/>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36000"/>
            <a:lum/>
          </a:blip>
          <a:srcRect/>
          <a:stretch>
            <a:fillRect t="-39000" b="-39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18B6ED8-682D-569A-20EE-5592EA398A5F}"/>
              </a:ext>
            </a:extLst>
          </p:cNvPr>
          <p:cNvSpPr txBox="1"/>
          <p:nvPr/>
        </p:nvSpPr>
        <p:spPr>
          <a:xfrm>
            <a:off x="393916" y="412389"/>
            <a:ext cx="11404167" cy="6445611"/>
          </a:xfrm>
          <a:prstGeom prst="rect">
            <a:avLst/>
          </a:prstGeom>
          <a:noFill/>
          <a:effectLst>
            <a:outerShdw blurRad="50800" dist="50800" dir="5400000" sx="1000" sy="1000" algn="ctr" rotWithShape="0">
              <a:srgbClr val="000000">
                <a:alpha val="43137"/>
              </a:srgbClr>
            </a:outerShdw>
          </a:effectLst>
        </p:spPr>
        <p:txBody>
          <a:bodyPr wrap="square">
            <a:spAutoFit/>
          </a:bodyPr>
          <a:lstStyle/>
          <a:p>
            <a:pPr algn="justLow" rtl="1">
              <a:lnSpc>
                <a:spcPct val="115000"/>
              </a:lnSpc>
              <a:spcAft>
                <a:spcPts val="800"/>
              </a:spcAft>
            </a:pPr>
            <a:r>
              <a:rPr lang="fa-IR" sz="28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۵-2-5- </a:t>
            </a:r>
            <a:r>
              <a:rPr lang="ar-SA" sz="28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نظارت ممیزی و بازرسی </a:t>
            </a:r>
            <a:r>
              <a:rPr lang="en-US" sz="28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HSE</a:t>
            </a:r>
            <a:endParaRPr lang="en-US" sz="28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000" dirty="0">
                <a:effectLst/>
                <a:latin typeface="Calibri" panose="020F0502020204030204" pitchFamily="34" charset="0"/>
                <a:ea typeface="Calibri" panose="020F0502020204030204" pitchFamily="34" charset="0"/>
                <a:cs typeface="B Titr" panose="00000700000000000000" pitchFamily="2" charset="-78"/>
              </a:rPr>
              <a:t>١-٥-٢-٥- پیمانکار مکلف است چک لیستهای تخصصی و عمومی بازرسی </a:t>
            </a:r>
            <a:r>
              <a:rPr lang="en-US" sz="2000" dirty="0">
                <a:effectLst/>
                <a:latin typeface="Calibri" panose="020F0502020204030204" pitchFamily="34" charset="0"/>
                <a:ea typeface="Calibri" panose="020F0502020204030204" pitchFamily="34" charset="0"/>
                <a:cs typeface="B Titr" panose="00000700000000000000" pitchFamily="2" charset="-78"/>
              </a:rPr>
              <a:t>HSE</a:t>
            </a:r>
            <a:r>
              <a:rPr lang="ar-SA" sz="2000" dirty="0">
                <a:effectLst/>
                <a:latin typeface="Calibri" panose="020F0502020204030204" pitchFamily="34" charset="0"/>
                <a:ea typeface="Calibri" panose="020F0502020204030204" pitchFamily="34" charset="0"/>
                <a:cs typeface="B Titr" panose="00000700000000000000" pitchFamily="2" charset="-78"/>
              </a:rPr>
              <a:t> را برای کلیه فعالیت های تحت پیمان تهیه نماید و با استقرار سیستم خود اظهاری سرپرستان کارگاه مجریان را موظف به تکمیل و ارسال آنها در بازه زمانی مشخص شده نماید.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000" dirty="0">
                <a:effectLst/>
                <a:latin typeface="Calibri" panose="020F0502020204030204" pitchFamily="34" charset="0"/>
                <a:ea typeface="Calibri" panose="020F0502020204030204" pitchFamily="34" charset="0"/>
                <a:cs typeface="B Titr" panose="00000700000000000000" pitchFamily="2" charset="-78"/>
              </a:rPr>
              <a:t>تبصره </a:t>
            </a:r>
            <a:r>
              <a:rPr lang="fa-IR" sz="2000" dirty="0">
                <a:effectLst/>
                <a:latin typeface="Calibri" panose="020F0502020204030204" pitchFamily="34" charset="0"/>
                <a:ea typeface="Calibri" panose="020F0502020204030204" pitchFamily="34" charset="0"/>
                <a:cs typeface="B Titr" panose="00000700000000000000" pitchFamily="2" charset="-78"/>
              </a:rPr>
              <a:t>۱ - </a:t>
            </a:r>
            <a:r>
              <a:rPr lang="ar-SA" sz="2000" dirty="0">
                <a:effectLst/>
                <a:latin typeface="Calibri" panose="020F0502020204030204" pitchFamily="34" charset="0"/>
                <a:ea typeface="Calibri" panose="020F0502020204030204" pitchFamily="34" charset="0"/>
                <a:cs typeface="B Titr" panose="00000700000000000000" pitchFamily="2" charset="-78"/>
              </a:rPr>
              <a:t>دوره زمانی ارسال گزارشها بر حسب ماهیت پروژه و اعلام نظر مدیریت </a:t>
            </a:r>
            <a:r>
              <a:rPr lang="en-US" sz="2000" dirty="0">
                <a:effectLst/>
                <a:latin typeface="Calibri" panose="020F0502020204030204" pitchFamily="34" charset="0"/>
                <a:ea typeface="Calibri" panose="020F0502020204030204" pitchFamily="34" charset="0"/>
                <a:cs typeface="B Titr" panose="00000700000000000000" pitchFamily="2" charset="-78"/>
              </a:rPr>
              <a:t>HSE</a:t>
            </a:r>
            <a:r>
              <a:rPr lang="ar-SA" sz="2000" dirty="0">
                <a:effectLst/>
                <a:latin typeface="Calibri" panose="020F0502020204030204" pitchFamily="34" charset="0"/>
                <a:ea typeface="Calibri" panose="020F0502020204030204" pitchFamily="34" charset="0"/>
                <a:cs typeface="B Titr" panose="00000700000000000000" pitchFamily="2" charset="-78"/>
              </a:rPr>
              <a:t> کارفرما تعیین می گردد.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000" dirty="0">
                <a:effectLst/>
                <a:latin typeface="Calibri" panose="020F0502020204030204" pitchFamily="34" charset="0"/>
                <a:ea typeface="Calibri" panose="020F0502020204030204" pitchFamily="34" charset="0"/>
                <a:cs typeface="B Titr" panose="00000700000000000000" pitchFamily="2" charset="-78"/>
              </a:rPr>
              <a:t>تبصره </a:t>
            </a:r>
            <a:r>
              <a:rPr lang="fa-IR" sz="2000" dirty="0">
                <a:effectLst/>
                <a:latin typeface="Calibri" panose="020F0502020204030204" pitchFamily="34" charset="0"/>
                <a:ea typeface="Calibri" panose="020F0502020204030204" pitchFamily="34" charset="0"/>
                <a:cs typeface="B Titr" panose="00000700000000000000" pitchFamily="2" charset="-78"/>
              </a:rPr>
              <a:t>۲</a:t>
            </a:r>
            <a:r>
              <a:rPr lang="ar-SA" sz="2000" dirty="0">
                <a:effectLst/>
                <a:latin typeface="Calibri" panose="020F0502020204030204" pitchFamily="34" charset="0"/>
                <a:ea typeface="Calibri" panose="020F0502020204030204" pitchFamily="34" charset="0"/>
                <a:cs typeface="B Titr" panose="00000700000000000000" pitchFamily="2" charset="-78"/>
              </a:rPr>
              <a:t> خود اظهاریهای مذکور باید به تأیید دستگاه نظارت قرارداد رسیده و در گزارش عملکرد ماهانه درج و به مدیریت </a:t>
            </a:r>
            <a:r>
              <a:rPr lang="en-US" sz="2000" dirty="0">
                <a:effectLst/>
                <a:latin typeface="Calibri" panose="020F0502020204030204" pitchFamily="34" charset="0"/>
                <a:ea typeface="Calibri" panose="020F0502020204030204" pitchFamily="34" charset="0"/>
                <a:cs typeface="B Titr" panose="00000700000000000000" pitchFamily="2" charset="-78"/>
              </a:rPr>
              <a:t>HSE</a:t>
            </a:r>
            <a:r>
              <a:rPr lang="ar-SA" sz="2000" dirty="0">
                <a:effectLst/>
                <a:latin typeface="Calibri" panose="020F0502020204030204" pitchFamily="34" charset="0"/>
                <a:ea typeface="Calibri" panose="020F0502020204030204" pitchFamily="34" charset="0"/>
                <a:cs typeface="B Titr" panose="00000700000000000000" pitchFamily="2" charset="-78"/>
              </a:rPr>
              <a:t> کارفرما ارسال شود.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000" dirty="0">
                <a:effectLst/>
                <a:latin typeface="Calibri" panose="020F0502020204030204" pitchFamily="34" charset="0"/>
                <a:ea typeface="Calibri" panose="020F0502020204030204" pitchFamily="34" charset="0"/>
                <a:cs typeface="B Titr" panose="00000700000000000000" pitchFamily="2" charset="-78"/>
              </a:rPr>
              <a:t>۵-۲-۵-۲- </a:t>
            </a:r>
            <a:r>
              <a:rPr lang="ar-SA" sz="2000" dirty="0">
                <a:effectLst/>
                <a:latin typeface="Calibri" panose="020F0502020204030204" pitchFamily="34" charset="0"/>
                <a:ea typeface="Calibri" panose="020F0502020204030204" pitchFamily="34" charset="0"/>
                <a:cs typeface="B Titr" panose="00000700000000000000" pitchFamily="2" charset="-78"/>
              </a:rPr>
              <a:t>پیمانکار مکلف است برنامه های منظم ممیزی و بازرسی </a:t>
            </a:r>
            <a:r>
              <a:rPr lang="en-US" sz="2000" dirty="0">
                <a:effectLst/>
                <a:latin typeface="Calibri" panose="020F0502020204030204" pitchFamily="34" charset="0"/>
                <a:ea typeface="Calibri" panose="020F0502020204030204" pitchFamily="34" charset="0"/>
                <a:cs typeface="B Titr" panose="00000700000000000000" pitchFamily="2" charset="-78"/>
              </a:rPr>
              <a:t>HSE</a:t>
            </a:r>
            <a:r>
              <a:rPr lang="ar-SA" sz="2000" dirty="0">
                <a:effectLst/>
                <a:latin typeface="Calibri" panose="020F0502020204030204" pitchFamily="34" charset="0"/>
                <a:ea typeface="Calibri" panose="020F0502020204030204" pitchFamily="34" charset="0"/>
                <a:cs typeface="B Titr" panose="00000700000000000000" pitchFamily="2" charset="-78"/>
              </a:rPr>
              <a:t> را تدوین و به اجرا در آورده ، علاوه بر آن در بازرسیهای سرزده وضعیت </a:t>
            </a:r>
            <a:r>
              <a:rPr lang="en-US" sz="2000" dirty="0">
                <a:effectLst/>
                <a:latin typeface="Calibri" panose="020F0502020204030204" pitchFamily="34" charset="0"/>
                <a:ea typeface="Calibri" panose="020F0502020204030204" pitchFamily="34" charset="0"/>
                <a:cs typeface="B Titr" panose="00000700000000000000" pitchFamily="2" charset="-78"/>
              </a:rPr>
              <a:t>HSE</a:t>
            </a:r>
            <a:r>
              <a:rPr lang="ar-SA" sz="2000" dirty="0">
                <a:effectLst/>
                <a:latin typeface="Calibri" panose="020F0502020204030204" pitchFamily="34" charset="0"/>
                <a:ea typeface="Calibri" panose="020F0502020204030204" pitchFamily="34" charset="0"/>
                <a:cs typeface="B Titr" panose="00000700000000000000" pitchFamily="2" charset="-78"/>
              </a:rPr>
              <a:t> پروژه را رصد و به مدیریت </a:t>
            </a:r>
            <a:r>
              <a:rPr lang="en-US" sz="2000" dirty="0">
                <a:effectLst/>
                <a:latin typeface="Calibri" panose="020F0502020204030204" pitchFamily="34" charset="0"/>
                <a:ea typeface="Calibri" panose="020F0502020204030204" pitchFamily="34" charset="0"/>
                <a:cs typeface="B Titr" panose="00000700000000000000" pitchFamily="2" charset="-78"/>
              </a:rPr>
              <a:t>HSE</a:t>
            </a:r>
            <a:r>
              <a:rPr lang="ar-SA" sz="2000" dirty="0">
                <a:effectLst/>
                <a:latin typeface="Calibri" panose="020F0502020204030204" pitchFamily="34" charset="0"/>
                <a:ea typeface="Calibri" panose="020F0502020204030204" pitchFamily="34" charset="0"/>
                <a:cs typeface="B Titr" panose="00000700000000000000" pitchFamily="2" charset="-78"/>
              </a:rPr>
              <a:t> کارفرما گزارش نماید.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000" dirty="0">
                <a:effectLst/>
                <a:latin typeface="Calibri" panose="020F0502020204030204" pitchFamily="34" charset="0"/>
                <a:ea typeface="Calibri" panose="020F0502020204030204" pitchFamily="34" charset="0"/>
                <a:cs typeface="B Titr" panose="00000700000000000000" pitchFamily="2" charset="-78"/>
              </a:rPr>
              <a:t>۵-۲-۵-۳- </a:t>
            </a:r>
            <a:r>
              <a:rPr lang="ar-SA" sz="2000" dirty="0">
                <a:effectLst/>
                <a:latin typeface="Calibri" panose="020F0502020204030204" pitchFamily="34" charset="0"/>
                <a:ea typeface="Calibri" panose="020F0502020204030204" pitchFamily="34" charset="0"/>
                <a:cs typeface="B Titr" panose="00000700000000000000" pitchFamily="2" charset="-78"/>
              </a:rPr>
              <a:t>پیمانکار موظف است اسناد و مدارک </a:t>
            </a:r>
            <a:r>
              <a:rPr lang="en-US" sz="2000" dirty="0">
                <a:effectLst/>
                <a:latin typeface="Calibri" panose="020F0502020204030204" pitchFamily="34" charset="0"/>
                <a:ea typeface="Calibri" panose="020F0502020204030204" pitchFamily="34" charset="0"/>
                <a:cs typeface="B Titr" panose="00000700000000000000" pitchFamily="2" charset="-78"/>
              </a:rPr>
              <a:t>HSE</a:t>
            </a:r>
            <a:r>
              <a:rPr lang="ar-SA" sz="2000" dirty="0">
                <a:effectLst/>
                <a:latin typeface="Calibri" panose="020F0502020204030204" pitchFamily="34" charset="0"/>
                <a:ea typeface="Calibri" panose="020F0502020204030204" pitchFamily="34" charset="0"/>
                <a:cs typeface="B Titr" panose="00000700000000000000" pitchFamily="2" charset="-78"/>
              </a:rPr>
              <a:t> مورد درخواست کارفرما را در هر زمانی تهیه و ارائه نماید.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fa-IR" sz="2000" dirty="0">
                <a:effectLst/>
                <a:latin typeface="Calibri" panose="020F0502020204030204" pitchFamily="34" charset="0"/>
                <a:ea typeface="Calibri" panose="020F0502020204030204" pitchFamily="34" charset="0"/>
                <a:cs typeface="B Titr" panose="00000700000000000000" pitchFamily="2" charset="-78"/>
              </a:rPr>
              <a:t>۵-۲-۵-۴- </a:t>
            </a:r>
            <a:r>
              <a:rPr lang="ar-SA" sz="2000" dirty="0">
                <a:effectLst/>
                <a:latin typeface="Calibri" panose="020F0502020204030204" pitchFamily="34" charset="0"/>
                <a:ea typeface="Calibri" panose="020F0502020204030204" pitchFamily="34" charset="0"/>
                <a:cs typeface="B Titr" panose="00000700000000000000" pitchFamily="2" charset="-78"/>
              </a:rPr>
              <a:t>پیمانکار مکلف است گزارش عملکرد خود را مطابق </a:t>
            </a:r>
            <a:r>
              <a:rPr lang="en-US" sz="2000" dirty="0">
                <a:effectLst/>
                <a:latin typeface="Calibri" panose="020F0502020204030204" pitchFamily="34" charset="0"/>
                <a:ea typeface="Calibri" panose="020F0502020204030204" pitchFamily="34" charset="0"/>
                <a:cs typeface="B Titr" panose="00000700000000000000" pitchFamily="2" charset="-78"/>
              </a:rPr>
              <a:t>HSE PLAN</a:t>
            </a:r>
            <a:r>
              <a:rPr lang="ar-SA" sz="2000" dirty="0">
                <a:effectLst/>
                <a:latin typeface="Calibri" panose="020F0502020204030204" pitchFamily="34" charset="0"/>
                <a:ea typeface="Calibri" panose="020F0502020204030204" pitchFamily="34" charset="0"/>
                <a:cs typeface="B Titr" panose="00000700000000000000" pitchFamily="2" charset="-78"/>
              </a:rPr>
              <a:t> پروژه در بازه های زمانی حداکثر یک ماه به دستگاه مدیریت </a:t>
            </a:r>
            <a:r>
              <a:rPr lang="en-US" sz="2000" dirty="0">
                <a:effectLst/>
                <a:latin typeface="Calibri" panose="020F0502020204030204" pitchFamily="34" charset="0"/>
                <a:ea typeface="Calibri" panose="020F0502020204030204" pitchFamily="34" charset="0"/>
                <a:cs typeface="B Titr" panose="00000700000000000000" pitchFamily="2" charset="-78"/>
              </a:rPr>
              <a:t>HSE</a:t>
            </a:r>
            <a:r>
              <a:rPr lang="ar-SA" sz="2000" dirty="0">
                <a:effectLst/>
                <a:latin typeface="Calibri" panose="020F0502020204030204" pitchFamily="34" charset="0"/>
                <a:ea typeface="Calibri" panose="020F0502020204030204" pitchFamily="34" charset="0"/>
                <a:cs typeface="B Titr" panose="00000700000000000000" pitchFamily="2" charset="-78"/>
              </a:rPr>
              <a:t> کارفرما ارسال نماید.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000" dirty="0">
                <a:effectLst/>
                <a:latin typeface="Calibri" panose="020F0502020204030204" pitchFamily="34" charset="0"/>
                <a:ea typeface="Calibri" panose="020F0502020204030204" pitchFamily="34" charset="0"/>
                <a:cs typeface="B Titr" panose="00000700000000000000" pitchFamily="2" charset="-78"/>
              </a:rPr>
              <a:t>تبصره - گزارش مذکور انعکاس دهنده کمیت و کیفیت اجرای </a:t>
            </a:r>
            <a:r>
              <a:rPr lang="en-US" sz="2000" dirty="0">
                <a:effectLst/>
                <a:latin typeface="Calibri" panose="020F0502020204030204" pitchFamily="34" charset="0"/>
                <a:ea typeface="Calibri" panose="020F0502020204030204" pitchFamily="34" charset="0"/>
                <a:cs typeface="B Titr" panose="00000700000000000000" pitchFamily="2" charset="-78"/>
              </a:rPr>
              <a:t>HSE PLAN</a:t>
            </a:r>
            <a:r>
              <a:rPr lang="ar-SA" sz="2000" dirty="0">
                <a:effectLst/>
                <a:latin typeface="Calibri" panose="020F0502020204030204" pitchFamily="34" charset="0"/>
                <a:ea typeface="Calibri" panose="020F0502020204030204" pitchFamily="34" charset="0"/>
                <a:cs typeface="B Titr" panose="00000700000000000000" pitchFamily="2" charset="-78"/>
              </a:rPr>
              <a:t> و سایر توافقات جلسه توجیهی </a:t>
            </a:r>
            <a:r>
              <a:rPr lang="en-US" sz="2000" dirty="0">
                <a:effectLst/>
                <a:latin typeface="Calibri" panose="020F0502020204030204" pitchFamily="34" charset="0"/>
                <a:ea typeface="Calibri" panose="020F0502020204030204" pitchFamily="34" charset="0"/>
                <a:cs typeface="B Titr" panose="00000700000000000000" pitchFamily="2" charset="-78"/>
              </a:rPr>
              <a:t>HSE</a:t>
            </a:r>
            <a:r>
              <a:rPr lang="en-US" sz="2000" dirty="0">
                <a:effectLst/>
                <a:latin typeface="B Titr" panose="00000700000000000000" pitchFamily="2" charset="-78"/>
                <a:ea typeface="Calibri" panose="020F0502020204030204" pitchFamily="34" charset="0"/>
                <a:cs typeface="Arial" panose="020B0604020202020204" pitchFamily="34" charset="0"/>
              </a:rPr>
              <a:t> </a:t>
            </a:r>
            <a:r>
              <a:rPr lang="fa-IR" sz="2000" dirty="0">
                <a:effectLst/>
                <a:latin typeface="B Titr" panose="00000700000000000000" pitchFamily="2" charset="-78"/>
                <a:ea typeface="Calibri" panose="020F0502020204030204" pitchFamily="34" charset="0"/>
                <a:cs typeface="Arial" panose="020B0604020202020204" pitchFamily="34" charset="0"/>
              </a:rPr>
              <a:t> </a:t>
            </a:r>
            <a:r>
              <a:rPr lang="ar-SA" sz="2000" dirty="0">
                <a:latin typeface="Calibri" panose="020F0502020204030204" pitchFamily="34" charset="0"/>
                <a:cs typeface="B Titr" panose="00000700000000000000" pitchFamily="2" charset="-78"/>
              </a:rPr>
              <a:t>می باشد.</a:t>
            </a:r>
            <a:endParaRPr lang="en-US" sz="2000" dirty="0">
              <a:latin typeface="Calibri" panose="020F0502020204030204" pitchFamily="34" charset="0"/>
              <a:cs typeface="B Titr" panose="00000700000000000000" pitchFamily="2" charset="-78"/>
            </a:endParaRPr>
          </a:p>
          <a:p>
            <a:pPr algn="justLow" rtl="1">
              <a:lnSpc>
                <a:spcPct val="115000"/>
              </a:lnSpc>
              <a:spcAft>
                <a:spcPts val="800"/>
              </a:spcAft>
            </a:pPr>
            <a:r>
              <a:rPr lang="fa-IR" sz="2000" dirty="0">
                <a:effectLst/>
                <a:latin typeface="Calibri" panose="020F0502020204030204" pitchFamily="34" charset="0"/>
                <a:ea typeface="Calibri" panose="020F0502020204030204" pitchFamily="34" charset="0"/>
                <a:cs typeface="B Titr" panose="00000700000000000000" pitchFamily="2" charset="-78"/>
              </a:rPr>
              <a:t>۵-۲-۵-۵- </a:t>
            </a:r>
            <a:r>
              <a:rPr lang="ar-SA" sz="2000" dirty="0">
                <a:effectLst/>
                <a:latin typeface="Calibri" panose="020F0502020204030204" pitchFamily="34" charset="0"/>
                <a:ea typeface="Calibri" panose="020F0502020204030204" pitchFamily="34" charset="0"/>
                <a:cs typeface="B Titr" panose="00000700000000000000" pitchFamily="2" charset="-78"/>
              </a:rPr>
              <a:t>پیمانکار ملزم به تبعیت از کلیه الزامات </a:t>
            </a:r>
            <a:r>
              <a:rPr lang="en-US" sz="2000" dirty="0">
                <a:effectLst/>
                <a:latin typeface="Calibri" panose="020F0502020204030204" pitchFamily="34" charset="0"/>
                <a:ea typeface="Calibri" panose="020F0502020204030204" pitchFamily="34" charset="0"/>
                <a:cs typeface="B Titr" panose="00000700000000000000" pitchFamily="2" charset="-78"/>
              </a:rPr>
              <a:t>HSE</a:t>
            </a:r>
            <a:r>
              <a:rPr lang="ar-SA" sz="2000" dirty="0">
                <a:effectLst/>
                <a:latin typeface="Calibri" panose="020F0502020204030204" pitchFamily="34" charset="0"/>
                <a:ea typeface="Calibri" panose="020F0502020204030204" pitchFamily="34" charset="0"/>
                <a:cs typeface="B Titr" panose="00000700000000000000" pitchFamily="2" charset="-78"/>
              </a:rPr>
              <a:t> عمومی و تخصصی پیمان میباشد و در صورت عدم رعایت مفاد الزامات مطابق دستورالعملهای مصوب در خصوص رسیدگی به تخلفات پیمانکار رفتار خواهد شد.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en-US" sz="2000" dirty="0">
                <a:effectLst/>
                <a:latin typeface="Calibri" panose="020F0502020204030204" pitchFamily="34" charset="0"/>
                <a:ea typeface="Calibri" panose="020F0502020204030204" pitchFamily="34" charset="0"/>
                <a:cs typeface="B Titr" panose="00000700000000000000" pitchFamily="2" charset="-78"/>
              </a:rPr>
              <a:t> </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827538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0E8E91-6694-49EF-CF9B-DFD64F4329A2}"/>
              </a:ext>
            </a:extLst>
          </p:cNvPr>
          <p:cNvSpPr>
            <a:spLocks noGrp="1"/>
          </p:cNvSpPr>
          <p:nvPr>
            <p:ph type="title"/>
          </p:nvPr>
        </p:nvSpPr>
        <p:spPr>
          <a:xfrm>
            <a:off x="2117436" y="331502"/>
            <a:ext cx="8911687" cy="1280890"/>
          </a:xfrm>
        </p:spPr>
        <p:txBody>
          <a:bodyPr>
            <a:normAutofit/>
          </a:bodyPr>
          <a:lstStyle/>
          <a:p>
            <a:r>
              <a:rPr lang="fa-IR" sz="4400" dirty="0">
                <a:solidFill>
                  <a:srgbClr val="FF0000"/>
                </a:solidFill>
                <a:cs typeface="B Titr" panose="00000700000000000000" pitchFamily="2" charset="-78"/>
              </a:rPr>
              <a:t>نقش هوش مصنوعی در ایمنی کارگاهها</a:t>
            </a:r>
            <a:endParaRPr lang="en-US" sz="4400" dirty="0">
              <a:solidFill>
                <a:srgbClr val="FF0000"/>
              </a:solidFill>
              <a:cs typeface="B Titr" panose="00000700000000000000" pitchFamily="2" charset="-78"/>
            </a:endParaRPr>
          </a:p>
        </p:txBody>
      </p:sp>
      <p:pic>
        <p:nvPicPr>
          <p:cNvPr id="4" name="Picture 3">
            <a:extLst>
              <a:ext uri="{FF2B5EF4-FFF2-40B4-BE49-F238E27FC236}">
                <a16:creationId xmlns:a16="http://schemas.microsoft.com/office/drawing/2014/main" id="{78EBAF98-5807-D4EB-4BE3-A3B0463005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 y="1455134"/>
            <a:ext cx="6000750" cy="5402867"/>
          </a:xfrm>
          <a:prstGeom prst="rect">
            <a:avLst/>
          </a:prstGeom>
        </p:spPr>
      </p:pic>
      <p:pic>
        <p:nvPicPr>
          <p:cNvPr id="5" name="Picture 4">
            <a:extLst>
              <a:ext uri="{FF2B5EF4-FFF2-40B4-BE49-F238E27FC236}">
                <a16:creationId xmlns:a16="http://schemas.microsoft.com/office/drawing/2014/main" id="{C6FA4E13-B5D6-25F2-BA5D-92CE558570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455134"/>
            <a:ext cx="6000750" cy="5402866"/>
          </a:xfrm>
          <a:prstGeom prst="rect">
            <a:avLst/>
          </a:prstGeom>
        </p:spPr>
      </p:pic>
    </p:spTree>
    <p:extLst>
      <p:ext uri="{BB962C8B-B14F-4D97-AF65-F5344CB8AC3E}">
        <p14:creationId xmlns:p14="http://schemas.microsoft.com/office/powerpoint/2010/main" val="1753922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0136692-1BF7-1B84-521F-5B12FFA97A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448" y="0"/>
            <a:ext cx="5223002" cy="6858000"/>
          </a:xfrm>
          <a:prstGeom prst="rect">
            <a:avLst/>
          </a:prstGeom>
        </p:spPr>
      </p:pic>
      <p:pic>
        <p:nvPicPr>
          <p:cNvPr id="5" name="Picture 4">
            <a:extLst>
              <a:ext uri="{FF2B5EF4-FFF2-40B4-BE49-F238E27FC236}">
                <a16:creationId xmlns:a16="http://schemas.microsoft.com/office/drawing/2014/main" id="{8EF2C21B-C7A5-8D90-158F-485F4E66DC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8450" y="0"/>
            <a:ext cx="6813550" cy="6858000"/>
          </a:xfrm>
          <a:prstGeom prst="rect">
            <a:avLst/>
          </a:prstGeom>
        </p:spPr>
      </p:pic>
    </p:spTree>
    <p:extLst>
      <p:ext uri="{BB962C8B-B14F-4D97-AF65-F5344CB8AC3E}">
        <p14:creationId xmlns:p14="http://schemas.microsoft.com/office/powerpoint/2010/main" val="13963718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B4ECB-2748-A2A6-FB6E-8F5D119CEE51}"/>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52528488-1883-D236-CC25-0CCE809BC800}"/>
              </a:ext>
            </a:extLst>
          </p:cNvPr>
          <p:cNvSpPr>
            <a:spLocks noGrp="1"/>
          </p:cNvSpPr>
          <p:nvPr>
            <p:ph type="body" sz="quarter" idx="25"/>
          </p:nvPr>
        </p:nvSpPr>
        <p:spPr/>
        <p:txBody>
          <a:bodyPr/>
          <a:lstStyle/>
          <a:p>
            <a:endParaRPr lang="en-US"/>
          </a:p>
        </p:txBody>
      </p:sp>
      <p:pic>
        <p:nvPicPr>
          <p:cNvPr id="5" name="Picture 4">
            <a:extLst>
              <a:ext uri="{FF2B5EF4-FFF2-40B4-BE49-F238E27FC236}">
                <a16:creationId xmlns:a16="http://schemas.microsoft.com/office/drawing/2014/main" id="{01A0E285-85F4-7242-B4D5-5C5C93E527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8301037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C240AC3-DFFD-D655-9718-32D5418E0D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5999" y="0"/>
            <a:ext cx="6211971" cy="6858000"/>
          </a:xfrm>
          <a:prstGeom prst="rect">
            <a:avLst/>
          </a:prstGeom>
        </p:spPr>
      </p:pic>
      <p:pic>
        <p:nvPicPr>
          <p:cNvPr id="5" name="Picture 4">
            <a:extLst>
              <a:ext uri="{FF2B5EF4-FFF2-40B4-BE49-F238E27FC236}">
                <a16:creationId xmlns:a16="http://schemas.microsoft.com/office/drawing/2014/main" id="{850A1B72-4D59-C154-155D-52C1DBFD12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447" y="0"/>
            <a:ext cx="5607551" cy="6858000"/>
          </a:xfrm>
          <a:prstGeom prst="rect">
            <a:avLst/>
          </a:prstGeom>
        </p:spPr>
      </p:pic>
    </p:spTree>
    <p:extLst>
      <p:ext uri="{BB962C8B-B14F-4D97-AF65-F5344CB8AC3E}">
        <p14:creationId xmlns:p14="http://schemas.microsoft.com/office/powerpoint/2010/main" val="9610592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DD4FCA-20E7-3347-D8C8-4E71EF205BBC}"/>
              </a:ext>
            </a:extLst>
          </p:cNvPr>
          <p:cNvSpPr>
            <a:spLocks noGrp="1"/>
          </p:cNvSpPr>
          <p:nvPr>
            <p:ph type="title"/>
          </p:nvPr>
        </p:nvSpPr>
        <p:spPr>
          <a:xfrm>
            <a:off x="1779108" y="0"/>
            <a:ext cx="8911687" cy="585216"/>
          </a:xfrm>
        </p:spPr>
        <p:txBody>
          <a:bodyPr>
            <a:normAutofit fontScale="90000"/>
          </a:bodyPr>
          <a:lstStyle/>
          <a:p>
            <a:pPr algn="r" rtl="1"/>
            <a:r>
              <a:rPr lang="fa-IR" sz="2800" b="1" kern="1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مقاله </a:t>
            </a:r>
            <a:r>
              <a:rPr lang="ar-SA" sz="2800" b="1" kern="1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نقش هوش مصنوعی در ایمنی محیط کار در شرکت آب و فاضلاب</a:t>
            </a:r>
            <a:br>
              <a:rPr lang="en-US" sz="28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br>
            <a:endParaRPr lang="en-US" sz="4800" b="1" dirty="0">
              <a:solidFill>
                <a:srgbClr val="FF0000"/>
              </a:solidFill>
            </a:endParaRPr>
          </a:p>
        </p:txBody>
      </p:sp>
      <p:sp>
        <p:nvSpPr>
          <p:cNvPr id="4" name="TextBox 3">
            <a:extLst>
              <a:ext uri="{FF2B5EF4-FFF2-40B4-BE49-F238E27FC236}">
                <a16:creationId xmlns:a16="http://schemas.microsoft.com/office/drawing/2014/main" id="{4AB75053-F37A-77E7-649A-2F198F0C5C54}"/>
              </a:ext>
            </a:extLst>
          </p:cNvPr>
          <p:cNvSpPr txBox="1"/>
          <p:nvPr/>
        </p:nvSpPr>
        <p:spPr>
          <a:xfrm>
            <a:off x="155448" y="384049"/>
            <a:ext cx="11777934" cy="7491794"/>
          </a:xfrm>
          <a:prstGeom prst="rect">
            <a:avLst/>
          </a:prstGeom>
          <a:noFill/>
        </p:spPr>
        <p:txBody>
          <a:bodyPr wrap="square">
            <a:spAutoFit/>
          </a:bodyPr>
          <a:lstStyle/>
          <a:p>
            <a:pPr algn="justLow" rtl="1">
              <a:lnSpc>
                <a:spcPct val="107000"/>
              </a:lnSpc>
              <a:spcAft>
                <a:spcPts val="800"/>
              </a:spcAft>
            </a:pPr>
            <a:r>
              <a:rPr lang="ar-SA" sz="1100" b="1" kern="1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نقش هوش مصنوعی در ایمنی محیط کار در شرکت آب و فاضلاب</a:t>
            </a:r>
            <a:endParaRPr lang="en-US" sz="11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800"/>
              </a:spcAft>
            </a:pPr>
            <a:r>
              <a:rPr lang="ar-SA" sz="1100" b="1" kern="1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چکیده</a:t>
            </a:r>
            <a:endParaRPr lang="en-US" sz="11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800"/>
              </a:spcAft>
            </a:pPr>
            <a:r>
              <a:rPr lang="ar-SA" sz="1100" b="1" kern="100" dirty="0">
                <a:effectLst/>
                <a:latin typeface="Calibri" panose="020F0502020204030204" pitchFamily="34" charset="0"/>
                <a:ea typeface="Calibri" panose="020F0502020204030204" pitchFamily="34" charset="0"/>
                <a:cs typeface="B Nazanin" panose="00000400000000000000" pitchFamily="2" charset="-78"/>
              </a:rPr>
              <a:t>با پیشرفت تکنولوژی، هوش مصنوعی</a:t>
            </a:r>
            <a:r>
              <a:rPr lang="en-US" sz="1100" b="1" kern="100" dirty="0">
                <a:effectLst/>
                <a:latin typeface="Calibri" panose="020F0502020204030204" pitchFamily="34" charset="0"/>
                <a:ea typeface="Calibri" panose="020F0502020204030204" pitchFamily="34" charset="0"/>
                <a:cs typeface="B Nazanin" panose="00000400000000000000" pitchFamily="2" charset="-78"/>
              </a:rPr>
              <a:t> (AI) </a:t>
            </a:r>
            <a:r>
              <a:rPr lang="ar-SA" sz="1100" b="1" kern="100" dirty="0">
                <a:effectLst/>
                <a:latin typeface="Calibri" panose="020F0502020204030204" pitchFamily="34" charset="0"/>
                <a:ea typeface="Calibri" panose="020F0502020204030204" pitchFamily="34" charset="0"/>
                <a:cs typeface="B Nazanin" panose="00000400000000000000" pitchFamily="2" charset="-78"/>
              </a:rPr>
              <a:t>به عنوان ابزاری قدرتمند در بهبود ایمنی محیط‌های کاری مطرح شده است. در شرکت‌های آب و فاضلاب، که فعالیت‌هایی مانند لوله‌گذاری، حفاری چاه و دیگر خدمات مرتبط با مدیریت منابع آب انجام می‌شود، استفاده از</a:t>
            </a:r>
            <a:r>
              <a:rPr lang="en-US" sz="1100" b="1" kern="100" dirty="0">
                <a:effectLst/>
                <a:latin typeface="Calibri" panose="020F0502020204030204" pitchFamily="34" charset="0"/>
                <a:ea typeface="Calibri" panose="020F0502020204030204" pitchFamily="34" charset="0"/>
                <a:cs typeface="B Nazanin" panose="00000400000000000000" pitchFamily="2" charset="-78"/>
              </a:rPr>
              <a:t> AI </a:t>
            </a:r>
            <a:r>
              <a:rPr lang="ar-SA" sz="1100" b="1" kern="100" dirty="0">
                <a:effectLst/>
                <a:latin typeface="Calibri" panose="020F0502020204030204" pitchFamily="34" charset="0"/>
                <a:ea typeface="Calibri" panose="020F0502020204030204" pitchFamily="34" charset="0"/>
                <a:cs typeface="B Nazanin" panose="00000400000000000000" pitchFamily="2" charset="-78"/>
              </a:rPr>
              <a:t>می‌تواند خطرات را پیش‌بینی کرده و ایمنی کارکنان را افزایش دهد</a:t>
            </a:r>
            <a:r>
              <a:rPr lang="en-US" sz="1100" b="1" kern="100" dirty="0">
                <a:effectLst/>
                <a:latin typeface="Calibri" panose="020F0502020204030204" pitchFamily="34" charset="0"/>
                <a:ea typeface="Calibri" panose="020F0502020204030204" pitchFamily="34" charset="0"/>
                <a:cs typeface="B Nazanin" panose="00000400000000000000" pitchFamily="2" charset="-78"/>
              </a:rPr>
              <a:t>.</a:t>
            </a:r>
            <a:endParaRPr lang="en-US" sz="1100" b="1" kern="1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800"/>
              </a:spcAft>
            </a:pPr>
            <a:r>
              <a:rPr lang="ar-SA" sz="1100" b="1" kern="1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مقدمه</a:t>
            </a:r>
            <a:endParaRPr lang="en-US" sz="11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800"/>
              </a:spcAft>
            </a:pPr>
            <a:r>
              <a:rPr lang="ar-SA" sz="1100" b="1" kern="100" dirty="0">
                <a:effectLst/>
                <a:latin typeface="Calibri" panose="020F0502020204030204" pitchFamily="34" charset="0"/>
                <a:ea typeface="Calibri" panose="020F0502020204030204" pitchFamily="34" charset="0"/>
                <a:cs typeface="B Nazanin" panose="00000400000000000000" pitchFamily="2" charset="-78"/>
              </a:rPr>
              <a:t>ایمنی در محیط‌های کاری مانند شرکت‌های آب و فاضلاب که در آن لوله‌گذاری و حفاری چاه انجام می‌شود، اهمیت ویژه‌ای دارد. این فعالیت‌ها می‌توانند خطرات جدی برای کارکنان ایجاد کنند. استفاده از هوش مصنوعی می‌تواند به پیشگیری از حوادث و ارتقاء ایمنی در این زمینه کمک شایانی کند</a:t>
            </a:r>
            <a:r>
              <a:rPr lang="en-US" sz="1100" b="1" kern="100" dirty="0">
                <a:effectLst/>
                <a:latin typeface="Calibri" panose="020F0502020204030204" pitchFamily="34" charset="0"/>
                <a:ea typeface="Calibri" panose="020F0502020204030204" pitchFamily="34" charset="0"/>
                <a:cs typeface="B Nazanin" panose="00000400000000000000" pitchFamily="2" charset="-78"/>
              </a:rPr>
              <a:t>.</a:t>
            </a:r>
            <a:endParaRPr lang="en-US" sz="1100" b="1" kern="1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800"/>
              </a:spcAft>
            </a:pPr>
            <a:r>
              <a:rPr lang="ar-SA" sz="1100" b="1" kern="1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*نقش‌های کلیدی هوش مصنوعی در ایمنی محیط کار در شرکت آب و فاضلاب</a:t>
            </a:r>
            <a:endParaRPr lang="en-US" sz="11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800"/>
              </a:spcAft>
            </a:pPr>
            <a:r>
              <a:rPr lang="en-US" sz="1100" b="1" kern="1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1. </a:t>
            </a:r>
            <a:r>
              <a:rPr lang="ar-SA" sz="1100" b="1" kern="1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پیش‌بینی و پیشگیری از حوادث: </a:t>
            </a:r>
            <a:r>
              <a:rPr lang="ar-SA" sz="1100" b="1" kern="100" dirty="0">
                <a:effectLst/>
                <a:latin typeface="Calibri" panose="020F0502020204030204" pitchFamily="34" charset="0"/>
                <a:ea typeface="Calibri" panose="020F0502020204030204" pitchFamily="34" charset="0"/>
                <a:cs typeface="B Nazanin" panose="00000400000000000000" pitchFamily="2" charset="-78"/>
              </a:rPr>
              <a:t>با استفاده از الگوریتم‌های یادگیری ماشین، داده‌های مربوط به لوله‌گذاری و حفاری چاه تجزیه و تحلیل شده و خطرات احتمالی شناسایی می‌شود. این می‌تواند شامل شناسایی وضعیت زمین، خطرات مربوط به نشت آب یا گاز، و پیش‌بینی شکست‌های احتمالی در لوله‌ها باشد</a:t>
            </a:r>
            <a:r>
              <a:rPr lang="en-US" sz="1100" b="1" kern="100" dirty="0">
                <a:effectLst/>
                <a:latin typeface="Calibri" panose="020F0502020204030204" pitchFamily="34" charset="0"/>
                <a:ea typeface="Calibri" panose="020F0502020204030204" pitchFamily="34" charset="0"/>
                <a:cs typeface="B Nazanin" panose="00000400000000000000" pitchFamily="2" charset="-78"/>
              </a:rPr>
              <a:t>.</a:t>
            </a:r>
            <a:endParaRPr lang="en-US" sz="1100" b="1" kern="1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800"/>
              </a:spcAft>
            </a:pPr>
            <a:r>
              <a:rPr lang="en-US" sz="1100" b="1" kern="1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2. </a:t>
            </a:r>
            <a:r>
              <a:rPr lang="ar-SA" sz="1100" b="1" kern="1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نظارت تصویری هوشمند: </a:t>
            </a:r>
            <a:r>
              <a:rPr lang="ar-SA" sz="1100" b="1" kern="100" dirty="0">
                <a:effectLst/>
                <a:latin typeface="Calibri" panose="020F0502020204030204" pitchFamily="34" charset="0"/>
                <a:ea typeface="Calibri" panose="020F0502020204030204" pitchFamily="34" charset="0"/>
                <a:cs typeface="B Nazanin" panose="00000400000000000000" pitchFamily="2" charset="-78"/>
              </a:rPr>
              <a:t>دوربین‌های هوشمند با قابلیت تحلیل تصاویر می‌توانند شرایط محیطی کارگاه‌های حفاری و لوله‌گذاری را بررسی کنند و به سرعت تغییرات خطرناک را شناسایی کنند. این دوربین‌ها همچنین می‌توانند ورود به مناطق خطرناک را تشخیص داده و از بروز حوادث جلوگیری کنند</a:t>
            </a:r>
            <a:r>
              <a:rPr lang="en-US" sz="1100" b="1" kern="100" dirty="0">
                <a:effectLst/>
                <a:latin typeface="Calibri" panose="020F0502020204030204" pitchFamily="34" charset="0"/>
                <a:ea typeface="Calibri" panose="020F0502020204030204" pitchFamily="34" charset="0"/>
                <a:cs typeface="B Nazanin" panose="00000400000000000000" pitchFamily="2" charset="-78"/>
              </a:rPr>
              <a:t>.</a:t>
            </a:r>
            <a:endParaRPr lang="en-US" sz="1100" b="1" kern="1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800"/>
              </a:spcAft>
            </a:pPr>
            <a:r>
              <a:rPr lang="en-US" sz="1100" b="1" kern="1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3. </a:t>
            </a:r>
            <a:r>
              <a:rPr lang="ar-SA" sz="1100" b="1" kern="1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تشخیص خستگی و خواب‌آلودگی کارکنان</a:t>
            </a:r>
            <a:r>
              <a:rPr lang="ar-SA" sz="1100" b="1" kern="100" dirty="0">
                <a:effectLst/>
                <a:latin typeface="Calibri" panose="020F0502020204030204" pitchFamily="34" charset="0"/>
                <a:ea typeface="Calibri" panose="020F0502020204030204" pitchFamily="34" charset="0"/>
                <a:cs typeface="B Nazanin" panose="00000400000000000000" pitchFamily="2" charset="-78"/>
              </a:rPr>
              <a:t>: در فعالیت‌های فیزیکی و دشوار مانند حفاری چاه، استفاده از سیستم‌های هوش مصنوعی می‌تواند به شناسایی نشانه‌های خستگی کارکنان و هشدار به آن‌ها برای استراحت به موقع کمک کند</a:t>
            </a:r>
            <a:r>
              <a:rPr lang="en-US" sz="1100" b="1" kern="100" dirty="0">
                <a:effectLst/>
                <a:latin typeface="Calibri" panose="020F0502020204030204" pitchFamily="34" charset="0"/>
                <a:ea typeface="Calibri" panose="020F0502020204030204" pitchFamily="34" charset="0"/>
                <a:cs typeface="B Nazanin" panose="00000400000000000000" pitchFamily="2" charset="-78"/>
              </a:rPr>
              <a:t>.</a:t>
            </a:r>
            <a:endParaRPr lang="en-US" sz="1100" b="1" kern="1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800"/>
              </a:spcAft>
            </a:pPr>
            <a:r>
              <a:rPr lang="en-US" sz="1100" b="1" kern="1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4. </a:t>
            </a:r>
            <a:r>
              <a:rPr lang="ar-SA" sz="1100" b="1" kern="1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مدیریت ریسک و تحلیل داده‌ها: </a:t>
            </a:r>
            <a:r>
              <a:rPr lang="ar-SA" sz="1100" b="1" kern="100" dirty="0">
                <a:effectLst/>
                <a:latin typeface="Calibri" panose="020F0502020204030204" pitchFamily="34" charset="0"/>
                <a:ea typeface="Calibri" panose="020F0502020204030204" pitchFamily="34" charset="0"/>
                <a:cs typeface="B Nazanin" panose="00000400000000000000" pitchFamily="2" charset="-78"/>
              </a:rPr>
              <a:t>داده‌های جمع‌آوری شده از سنسورها و ابزارهای مختلف می‌توانند توسط سیستم‌های هوش مصنوعی تجزیه و تحلیل شده و روندهایی که به بروز حوادث منجر می‌شوند، شناسایی شوند. این سیستم‌ها می‌توانند پیش‌بینی کنند که کجا و چه زمانی بیشترین خطرات وجود دارد و اقدامات ایمنی لازم را توصیه کنند</a:t>
            </a:r>
            <a:r>
              <a:rPr lang="en-US" sz="1100" b="1" kern="100" dirty="0">
                <a:effectLst/>
                <a:latin typeface="Calibri" panose="020F0502020204030204" pitchFamily="34" charset="0"/>
                <a:ea typeface="Calibri" panose="020F0502020204030204" pitchFamily="34" charset="0"/>
                <a:cs typeface="B Nazanin" panose="00000400000000000000" pitchFamily="2" charset="-78"/>
              </a:rPr>
              <a:t>.</a:t>
            </a:r>
            <a:endParaRPr lang="en-US" sz="1100" b="1" kern="1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800"/>
              </a:spcAft>
            </a:pPr>
            <a:r>
              <a:rPr lang="en-US" sz="1100" b="1" kern="1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5. </a:t>
            </a:r>
            <a:r>
              <a:rPr lang="ar-SA" sz="1100" b="1" kern="1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آموزش و آگاهی</a:t>
            </a:r>
            <a:r>
              <a:rPr lang="ar-SA" sz="1100" b="1" kern="100" dirty="0">
                <a:effectLst/>
                <a:latin typeface="Calibri" panose="020F0502020204030204" pitchFamily="34" charset="0"/>
                <a:ea typeface="Calibri" panose="020F0502020204030204" pitchFamily="34" charset="0"/>
                <a:cs typeface="B Nazanin" panose="00000400000000000000" pitchFamily="2" charset="-78"/>
              </a:rPr>
              <a:t>: با استفاده از هوش مصنوعی، می‌توان برنامه‌های آموزشی شخصی‌سازی شده برای کارکنان ایجاد کرد که بر اساس نیازهای خاص هر فرد و نوع کاری که انجام می‌دهد، به آن‌ها کمک می‌کند تا ایمنی خود را بهبود دهند</a:t>
            </a:r>
            <a:r>
              <a:rPr lang="en-US" sz="1100" b="1" kern="100" dirty="0">
                <a:effectLst/>
                <a:latin typeface="Calibri" panose="020F0502020204030204" pitchFamily="34" charset="0"/>
                <a:ea typeface="Calibri" panose="020F0502020204030204" pitchFamily="34" charset="0"/>
                <a:cs typeface="B Nazanin" panose="00000400000000000000" pitchFamily="2" charset="-78"/>
              </a:rPr>
              <a:t>.</a:t>
            </a:r>
            <a:endParaRPr lang="en-US" sz="1100" b="1" kern="1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800"/>
              </a:spcAft>
            </a:pPr>
            <a:r>
              <a:rPr lang="ar-SA" sz="1100" b="1" kern="1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هوش مصنوعی در محیط‌های کار پراکنده و باز (مانند حفاری چاه و لوله‌گذاری در مناطق دورافتاده)</a:t>
            </a:r>
            <a:endParaRPr lang="en-US" sz="11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800"/>
              </a:spcAft>
            </a:pPr>
            <a:r>
              <a:rPr lang="en-US" sz="1100" b="1" kern="100" dirty="0">
                <a:effectLst/>
                <a:latin typeface="Calibri" panose="020F0502020204030204" pitchFamily="34" charset="0"/>
                <a:ea typeface="Calibri" panose="020F0502020204030204" pitchFamily="34" charset="0"/>
                <a:cs typeface="B Nazanin" panose="00000400000000000000" pitchFamily="2" charset="-78"/>
              </a:rPr>
              <a:t>1. </a:t>
            </a:r>
            <a:r>
              <a:rPr lang="ar-SA" sz="1100" b="1" kern="1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نظارت و ردیابی در محیط‌های پراکنده</a:t>
            </a:r>
            <a:r>
              <a:rPr lang="ar-SA" sz="1100" b="1" kern="100" dirty="0">
                <a:effectLst/>
                <a:latin typeface="Calibri" panose="020F0502020204030204" pitchFamily="34" charset="0"/>
                <a:ea typeface="Calibri" panose="020F0502020204030204" pitchFamily="34" charset="0"/>
                <a:cs typeface="B Nazanin" panose="00000400000000000000" pitchFamily="2" charset="-78"/>
              </a:rPr>
              <a:t>: در کارگاه‌های باز که کارکنان در مناطق مختلف پراکنده هستند، سیستم‌های هوش مصنوعی می‌توانند موقعیت و حرکت کارکنان را ردیابی کرده و از ورود آن‌ها به مناطق خطرناک یا ممنوعه جلوگیری کنند</a:t>
            </a:r>
            <a:r>
              <a:rPr lang="en-US" sz="1100" b="1" kern="100" dirty="0">
                <a:effectLst/>
                <a:latin typeface="Calibri" panose="020F0502020204030204" pitchFamily="34" charset="0"/>
                <a:ea typeface="Calibri" panose="020F0502020204030204" pitchFamily="34" charset="0"/>
                <a:cs typeface="B Nazanin" panose="00000400000000000000" pitchFamily="2" charset="-78"/>
              </a:rPr>
              <a:t>.</a:t>
            </a:r>
            <a:endParaRPr lang="en-US" sz="1100" b="1" kern="1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800"/>
              </a:spcAft>
            </a:pPr>
            <a:r>
              <a:rPr lang="en-US" sz="1100" b="1" kern="100" dirty="0">
                <a:effectLst/>
                <a:latin typeface="Calibri" panose="020F0502020204030204" pitchFamily="34" charset="0"/>
                <a:ea typeface="Calibri" panose="020F0502020204030204" pitchFamily="34" charset="0"/>
                <a:cs typeface="B Nazanin" panose="00000400000000000000" pitchFamily="2" charset="-78"/>
              </a:rPr>
              <a:t>2. </a:t>
            </a:r>
            <a:r>
              <a:rPr lang="ar-SA" sz="1100" b="1" kern="1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پیش‌بینی شرایط محیطی: </a:t>
            </a:r>
            <a:r>
              <a:rPr lang="ar-SA" sz="1100" b="1" kern="100" dirty="0">
                <a:effectLst/>
                <a:latin typeface="Calibri" panose="020F0502020204030204" pitchFamily="34" charset="0"/>
                <a:ea typeface="Calibri" panose="020F0502020204030204" pitchFamily="34" charset="0"/>
                <a:cs typeface="B Nazanin" panose="00000400000000000000" pitchFamily="2" charset="-78"/>
              </a:rPr>
              <a:t>در محیط‌های باز، شرایط آب و هوایی می‌تواند خطرات زیادی را به همراه داشته باشد. سیستم‌های هوش مصنوعی می‌توانند شرایط آب و هوایی مانند باد، بارندگی، یا گرمای شدید را پیش‌بینی کرده و به کارکنان هشدار دهند</a:t>
            </a:r>
            <a:r>
              <a:rPr lang="en-US" sz="1100" b="1" kern="100" dirty="0">
                <a:effectLst/>
                <a:latin typeface="Calibri" panose="020F0502020204030204" pitchFamily="34" charset="0"/>
                <a:ea typeface="Calibri" panose="020F0502020204030204" pitchFamily="34" charset="0"/>
                <a:cs typeface="B Nazanin" panose="00000400000000000000" pitchFamily="2" charset="-78"/>
              </a:rPr>
              <a:t>.</a:t>
            </a:r>
            <a:endParaRPr lang="en-US" sz="1100" b="1" kern="1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800"/>
              </a:spcAft>
            </a:pPr>
            <a:r>
              <a:rPr lang="en-US" sz="1100" b="1" kern="100" dirty="0">
                <a:effectLst/>
                <a:latin typeface="Calibri" panose="020F0502020204030204" pitchFamily="34" charset="0"/>
                <a:ea typeface="Calibri" panose="020F0502020204030204" pitchFamily="34" charset="0"/>
                <a:cs typeface="B Nazanin" panose="00000400000000000000" pitchFamily="2" charset="-78"/>
              </a:rPr>
              <a:t>3. </a:t>
            </a:r>
            <a:r>
              <a:rPr lang="ar-SA" sz="1100" b="1" kern="1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تشخیص شرایط زمین</a:t>
            </a:r>
            <a:r>
              <a:rPr lang="ar-SA" sz="1100" b="1" kern="100" dirty="0">
                <a:effectLst/>
                <a:latin typeface="Calibri" panose="020F0502020204030204" pitchFamily="34" charset="0"/>
                <a:ea typeface="Calibri" panose="020F0502020204030204" pitchFamily="34" charset="0"/>
                <a:cs typeface="B Nazanin" panose="00000400000000000000" pitchFamily="2" charset="-78"/>
              </a:rPr>
              <a:t>: در پروژه‌های حفاری چاه و لوله‌گذاری در محیط‌های باز، هوش مصنوعی می‌تواند با استفاده از داده‌های سنسور، وضعیت زمین را بررسی کرده و خطرات احتمالی مانند زمین‌لغزش یا نشت آب را شناسایی کند</a:t>
            </a:r>
            <a:r>
              <a:rPr lang="en-US" sz="1100" b="1" kern="100" dirty="0">
                <a:effectLst/>
                <a:latin typeface="Calibri" panose="020F0502020204030204" pitchFamily="34" charset="0"/>
                <a:ea typeface="Calibri" panose="020F0502020204030204" pitchFamily="34" charset="0"/>
                <a:cs typeface="B Nazanin" panose="00000400000000000000" pitchFamily="2" charset="-78"/>
              </a:rPr>
              <a:t>.</a:t>
            </a:r>
            <a:endParaRPr lang="en-US" sz="1100" b="1" kern="1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800"/>
              </a:spcAft>
            </a:pPr>
            <a:r>
              <a:rPr lang="en-US" sz="1100" b="1" kern="100" dirty="0">
                <a:effectLst/>
                <a:latin typeface="Calibri" panose="020F0502020204030204" pitchFamily="34" charset="0"/>
                <a:ea typeface="Calibri" panose="020F0502020204030204" pitchFamily="34" charset="0"/>
                <a:cs typeface="B Nazanin" panose="00000400000000000000" pitchFamily="2" charset="-78"/>
              </a:rPr>
              <a:t>4. </a:t>
            </a:r>
            <a:r>
              <a:rPr lang="ar-SA" sz="1100" b="1" kern="1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استفاده از تجهیزات هوشمند برای ایمنی</a:t>
            </a:r>
            <a:r>
              <a:rPr lang="ar-SA" sz="1100" b="1" kern="100" dirty="0">
                <a:effectLst/>
                <a:latin typeface="Calibri" panose="020F0502020204030204" pitchFamily="34" charset="0"/>
                <a:ea typeface="Calibri" panose="020F0502020204030204" pitchFamily="34" charset="0"/>
                <a:cs typeface="B Nazanin" panose="00000400000000000000" pitchFamily="2" charset="-78"/>
              </a:rPr>
              <a:t>: ابزارهای هوشمند و سنسورهای پوشیدنی می‌توانند به کارکنان کمک کنند تا از تجهیزات ایمنی به درستی استفاده کنند و در صورت وجود خطرات یا مشکلات ایمنی، هشدارهای فوری دریافت کنند</a:t>
            </a:r>
            <a:r>
              <a:rPr lang="en-US" sz="1100" b="1" kern="100" dirty="0">
                <a:effectLst/>
                <a:latin typeface="Calibri" panose="020F0502020204030204" pitchFamily="34" charset="0"/>
                <a:ea typeface="Calibri" panose="020F0502020204030204" pitchFamily="34" charset="0"/>
                <a:cs typeface="B Nazanin" panose="00000400000000000000" pitchFamily="2" charset="-78"/>
              </a:rPr>
              <a:t>.</a:t>
            </a:r>
            <a:endParaRPr lang="en-US" sz="1100" b="1" kern="1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800"/>
              </a:spcAft>
            </a:pPr>
            <a:r>
              <a:rPr lang="en-US" sz="1100" b="1" kern="100" dirty="0">
                <a:effectLst/>
                <a:latin typeface="Calibri" panose="020F0502020204030204" pitchFamily="34" charset="0"/>
                <a:ea typeface="Calibri" panose="020F0502020204030204" pitchFamily="34" charset="0"/>
                <a:cs typeface="B Nazanin" panose="00000400000000000000" pitchFamily="2" charset="-78"/>
              </a:rPr>
              <a:t> </a:t>
            </a:r>
            <a:r>
              <a:rPr lang="ar-SA" sz="1100" b="1" kern="100" dirty="0">
                <a:effectLst/>
                <a:latin typeface="Calibri" panose="020F0502020204030204" pitchFamily="34" charset="0"/>
                <a:ea typeface="Calibri" panose="020F0502020204030204" pitchFamily="34" charset="0"/>
                <a:cs typeface="B Nazanin" panose="00000400000000000000" pitchFamily="2" charset="-78"/>
              </a:rPr>
              <a:t>*</a:t>
            </a:r>
            <a:r>
              <a:rPr lang="ar-SA" sz="1100" b="1" kern="1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نتیجه‌گیری</a:t>
            </a:r>
            <a:endParaRPr lang="en-US" sz="11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800"/>
              </a:spcAft>
            </a:pPr>
            <a:r>
              <a:rPr lang="ar-SA" sz="1100" b="1" kern="1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هوش مصنوعی به عنوان ابزاری قدرتمند در بهبود ایمنی محیط‌های کاری، به خصوص در شرکت‌های آب و فاضلاب که فعالیت‌های پرخطر مانند لوله‌گذاری و حفاری چاه دارند، عمل می‌کند. با استفاده از این تکنولوژی، می‌توان خطرات را پیش‌بینی کرده، شرایط ایمنی را بهبود بخشید و در نهایت از وقوع حوادث جلوگیری کرد</a:t>
            </a:r>
            <a:r>
              <a:rPr lang="en-US" sz="1100" b="1" kern="100" dirty="0">
                <a:effectLst/>
                <a:latin typeface="Calibri" panose="020F0502020204030204" pitchFamily="34" charset="0"/>
                <a:ea typeface="Calibri" panose="020F0502020204030204" pitchFamily="34" charset="0"/>
                <a:cs typeface="B Nazanin" panose="00000400000000000000" pitchFamily="2" charset="-78"/>
              </a:rPr>
              <a:t>.</a:t>
            </a:r>
            <a:endParaRPr lang="en-US" sz="1100" b="1" kern="1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800"/>
              </a:spcAft>
            </a:pPr>
            <a:r>
              <a:rPr lang="ar-SA" sz="1100" b="1" kern="100" dirty="0">
                <a:effectLst/>
                <a:latin typeface="Calibri" panose="020F0502020204030204" pitchFamily="34" charset="0"/>
                <a:ea typeface="Calibri" panose="020F0502020204030204" pitchFamily="34" charset="0"/>
                <a:cs typeface="B Nazanin" panose="00000400000000000000" pitchFamily="2" charset="-78"/>
              </a:rPr>
              <a:t>اگرچه پیاده‌سازی این سیستم‌ها نیاز به سرمایه‌گذاری اولیه و آموزش کارکنان دارد، اما مزایای بلندمدت آن در کاهش حوادث و افزایش بهره‌وری به مراتب بیشتر است</a:t>
            </a:r>
            <a:r>
              <a:rPr lang="en-US" sz="1100" b="1" kern="100" dirty="0">
                <a:effectLst/>
                <a:latin typeface="Calibri" panose="020F0502020204030204" pitchFamily="34" charset="0"/>
                <a:ea typeface="Calibri" panose="020F0502020204030204" pitchFamily="34" charset="0"/>
                <a:cs typeface="B Nazanin" panose="00000400000000000000" pitchFamily="2" charset="-78"/>
              </a:rPr>
              <a:t>.</a:t>
            </a:r>
            <a:endParaRPr lang="en-US" sz="1100" b="1" kern="1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800"/>
              </a:spcAft>
            </a:pPr>
            <a:r>
              <a:rPr lang="en-US" sz="1100" b="1" kern="100" dirty="0">
                <a:effectLst/>
                <a:latin typeface="Calibri" panose="020F0502020204030204" pitchFamily="34" charset="0"/>
                <a:ea typeface="Calibri" panose="020F0502020204030204" pitchFamily="34" charset="0"/>
                <a:cs typeface="B Nazanin" panose="00000400000000000000" pitchFamily="2" charset="-78"/>
              </a:rPr>
              <a:t> </a:t>
            </a:r>
            <a:endParaRPr lang="en-US" sz="1100" b="1" kern="1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800"/>
              </a:spcAft>
            </a:pPr>
            <a:r>
              <a:rPr lang="en-US" sz="1100" b="1" kern="100" dirty="0">
                <a:effectLst/>
                <a:latin typeface="Calibri" panose="020F0502020204030204" pitchFamily="34" charset="0"/>
                <a:ea typeface="Calibri" panose="020F0502020204030204" pitchFamily="34" charset="0"/>
                <a:cs typeface="B Nazanin" panose="00000400000000000000" pitchFamily="2" charset="-78"/>
              </a:rPr>
              <a:t> </a:t>
            </a:r>
            <a:endParaRPr lang="en-US" sz="1100" b="1" kern="1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800"/>
              </a:spcAft>
            </a:pPr>
            <a:r>
              <a:rPr lang="en-US" sz="1100" b="1" kern="100" dirty="0">
                <a:effectLst/>
                <a:latin typeface="Calibri" panose="020F0502020204030204" pitchFamily="34" charset="0"/>
                <a:ea typeface="Calibri" panose="020F0502020204030204" pitchFamily="34" charset="0"/>
                <a:cs typeface="B Nazanin" panose="00000400000000000000" pitchFamily="2" charset="-78"/>
              </a:rPr>
              <a:t> </a:t>
            </a:r>
            <a:endParaRPr lang="en-US" sz="1100" b="1" kern="1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5452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EE873A-DEBF-BD2A-6A01-FD5A9BF545A3}"/>
              </a:ext>
            </a:extLst>
          </p:cNvPr>
          <p:cNvSpPr>
            <a:spLocks noGrp="1"/>
          </p:cNvSpPr>
          <p:nvPr>
            <p:ph type="title"/>
          </p:nvPr>
        </p:nvSpPr>
        <p:spPr/>
        <p:txBody>
          <a:bodyPr/>
          <a:lstStyle/>
          <a:p>
            <a:endParaRPr lang="en-US"/>
          </a:p>
        </p:txBody>
      </p:sp>
      <p:sp>
        <p:nvSpPr>
          <p:cNvPr id="4" name="TextBox 3">
            <a:extLst>
              <a:ext uri="{FF2B5EF4-FFF2-40B4-BE49-F238E27FC236}">
                <a16:creationId xmlns:a16="http://schemas.microsoft.com/office/drawing/2014/main" id="{4186CB06-C357-C610-6992-BE1A2E49E550}"/>
              </a:ext>
            </a:extLst>
          </p:cNvPr>
          <p:cNvSpPr txBox="1"/>
          <p:nvPr/>
        </p:nvSpPr>
        <p:spPr>
          <a:xfrm>
            <a:off x="235896" y="230909"/>
            <a:ext cx="11531231" cy="7418441"/>
          </a:xfrm>
          <a:prstGeom prst="rect">
            <a:avLst/>
          </a:prstGeom>
          <a:noFill/>
        </p:spPr>
        <p:txBody>
          <a:bodyPr wrap="square">
            <a:spAutoFit/>
          </a:bodyPr>
          <a:lstStyle/>
          <a:p>
            <a:pPr algn="r" rtl="1">
              <a:lnSpc>
                <a:spcPct val="107000"/>
              </a:lnSpc>
              <a:spcAft>
                <a:spcPts val="800"/>
              </a:spcAft>
            </a:pPr>
            <a:r>
              <a:rPr lang="ar-SA"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عنوان مقاله: نقش هوش مصنوعی در افزایش ایمنی محیط کار</a:t>
            </a:r>
            <a:endParaRPr lang="en-US" sz="10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چکیده</a:t>
            </a:r>
            <a:r>
              <a:rPr lang="en-US"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a:t>
            </a:r>
            <a:endParaRPr lang="en-US" sz="10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effectLst/>
                <a:latin typeface="Calibri" panose="020F0502020204030204" pitchFamily="34" charset="0"/>
                <a:ea typeface="Calibri" panose="020F0502020204030204" pitchFamily="34" charset="0"/>
                <a:cs typeface="Arial" panose="020B0604020202020204" pitchFamily="34" charset="0"/>
              </a:rPr>
              <a:t>با پیشرفت تکنولوژی، هوش مصنوعی</a:t>
            </a:r>
            <a:r>
              <a:rPr lang="en-US" sz="1000" b="1" kern="100" dirty="0">
                <a:effectLst/>
                <a:latin typeface="Calibri" panose="020F0502020204030204" pitchFamily="34" charset="0"/>
                <a:ea typeface="Calibri" panose="020F0502020204030204" pitchFamily="34" charset="0"/>
                <a:cs typeface="Arial" panose="020B0604020202020204" pitchFamily="34" charset="0"/>
              </a:rPr>
              <a:t> (AI) </a:t>
            </a:r>
            <a:r>
              <a:rPr lang="ar-SA" sz="1000" b="1" kern="100" dirty="0">
                <a:effectLst/>
                <a:latin typeface="Calibri" panose="020F0502020204030204" pitchFamily="34" charset="0"/>
                <a:ea typeface="Calibri" panose="020F0502020204030204" pitchFamily="34" charset="0"/>
                <a:cs typeface="Arial" panose="020B0604020202020204" pitchFamily="34" charset="0"/>
              </a:rPr>
              <a:t>به عنوان ابزاری قدرتمند در بهبود ایمنی محیط‌های کاری مطرح شده است. از پیش‌بینی حوادث گرفته تا تحلیل رفتار کارکنان، </a:t>
            </a:r>
            <a:r>
              <a:rPr lang="en-US" sz="1000" b="1" kern="100" dirty="0">
                <a:effectLst/>
                <a:latin typeface="Calibri" panose="020F0502020204030204" pitchFamily="34" charset="0"/>
                <a:ea typeface="Calibri" panose="020F0502020204030204" pitchFamily="34" charset="0"/>
                <a:cs typeface="Arial" panose="020B0604020202020204" pitchFamily="34" charset="0"/>
              </a:rPr>
              <a:t>AI </a:t>
            </a:r>
            <a:r>
              <a:rPr lang="ar-SA" sz="1000" b="1" kern="100" dirty="0">
                <a:effectLst/>
                <a:latin typeface="Calibri" panose="020F0502020204030204" pitchFamily="34" charset="0"/>
                <a:ea typeface="Calibri" panose="020F0502020204030204" pitchFamily="34" charset="0"/>
                <a:cs typeface="Arial" panose="020B0604020202020204" pitchFamily="34" charset="0"/>
              </a:rPr>
              <a:t>می‌تواند نقش مهمی در کاهش خطرات و افزایش بهره‌وری ایفا کند</a:t>
            </a:r>
            <a:r>
              <a:rPr lang="en-US" sz="1000" b="1" kern="100" dirty="0">
                <a:effectLst/>
                <a:latin typeface="Calibri" panose="020F0502020204030204" pitchFamily="34" charset="0"/>
                <a:ea typeface="Calibri" panose="020F0502020204030204" pitchFamily="34" charset="0"/>
                <a:cs typeface="Arial" panose="020B0604020202020204" pitchFamily="34" charset="0"/>
              </a:rPr>
              <a:t>.</a:t>
            </a:r>
            <a:endParaRPr lang="en-US" sz="1000" kern="1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مقدمه</a:t>
            </a:r>
            <a:r>
              <a:rPr lang="en-US"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a:t>
            </a:r>
            <a:endParaRPr lang="en-US" sz="10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effectLst/>
                <a:latin typeface="Calibri" panose="020F0502020204030204" pitchFamily="34" charset="0"/>
                <a:ea typeface="Calibri" panose="020F0502020204030204" pitchFamily="34" charset="0"/>
                <a:cs typeface="Arial" panose="020B0604020202020204" pitchFamily="34" charset="0"/>
              </a:rPr>
              <a:t>ایمنی در محیط کار یکی از مهم‌ترین دغدغه‌های سازمان‌هاست. با توجه به پیچیدگی فعالیت‌ها و حضور تجهیزات سنگین، استفاده از فناوری‌های نوین از جمله هوش مصنوعی به یک ضرورت تبدیل شده است</a:t>
            </a:r>
            <a:r>
              <a:rPr lang="en-US" sz="1000" b="1" kern="100" dirty="0">
                <a:effectLst/>
                <a:latin typeface="Calibri" panose="020F0502020204030204" pitchFamily="34" charset="0"/>
                <a:ea typeface="Calibri" panose="020F0502020204030204" pitchFamily="34" charset="0"/>
                <a:cs typeface="Arial" panose="020B0604020202020204" pitchFamily="34" charset="0"/>
              </a:rPr>
              <a:t>.</a:t>
            </a:r>
            <a:endParaRPr lang="en-US" sz="1000" kern="1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effectLst/>
                <a:latin typeface="Calibri" panose="020F0502020204030204" pitchFamily="34" charset="0"/>
                <a:ea typeface="Calibri" panose="020F0502020204030204" pitchFamily="34" charset="0"/>
                <a:cs typeface="Arial" panose="020B0604020202020204" pitchFamily="34" charset="0"/>
              </a:rPr>
              <a:t>نقش‌های کلیدی هوش مصنوعی در ایمنی محیط کار</a:t>
            </a:r>
            <a:r>
              <a:rPr lang="en-US" sz="1000" b="1" kern="100" dirty="0">
                <a:effectLst/>
                <a:latin typeface="Calibri" panose="020F0502020204030204" pitchFamily="34" charset="0"/>
                <a:ea typeface="Calibri" panose="020F0502020204030204" pitchFamily="34" charset="0"/>
                <a:cs typeface="Arial" panose="020B0604020202020204" pitchFamily="34" charset="0"/>
              </a:rPr>
              <a:t>:</a:t>
            </a:r>
            <a:endParaRPr lang="en-US" sz="1000" kern="1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1</a:t>
            </a:r>
            <a:r>
              <a:rPr lang="en-US"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 </a:t>
            </a:r>
            <a:r>
              <a:rPr lang="ar-SA"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پیش‌بینی و پیشگیری از حوادث</a:t>
            </a:r>
            <a:r>
              <a:rPr lang="en-US"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a:t>
            </a:r>
            <a:endParaRPr lang="en-US" sz="10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effectLst/>
                <a:latin typeface="Calibri" panose="020F0502020204030204" pitchFamily="34" charset="0"/>
                <a:ea typeface="Calibri" panose="020F0502020204030204" pitchFamily="34" charset="0"/>
                <a:cs typeface="Arial" panose="020B0604020202020204" pitchFamily="34" charset="0"/>
              </a:rPr>
              <a:t>الگوریتم‌های یادگیری ماشین می‌توانند داده‌های گذشته را تحلیل کرده و نقاط پرخطر یا رفتارهای خطرناک را شناسایی کنند</a:t>
            </a:r>
            <a:r>
              <a:rPr lang="en-US" sz="1000" b="1" kern="100" dirty="0">
                <a:effectLst/>
                <a:latin typeface="Calibri" panose="020F0502020204030204" pitchFamily="34" charset="0"/>
                <a:ea typeface="Calibri" panose="020F0502020204030204" pitchFamily="34" charset="0"/>
                <a:cs typeface="Arial" panose="020B0604020202020204" pitchFamily="34" charset="0"/>
              </a:rPr>
              <a:t>.</a:t>
            </a:r>
            <a:endParaRPr lang="en-US" sz="1000" kern="1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2</a:t>
            </a:r>
            <a:r>
              <a:rPr lang="en-US"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 </a:t>
            </a:r>
            <a:r>
              <a:rPr lang="ar-SA"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نظارت تصویری هوشمند</a:t>
            </a:r>
            <a:r>
              <a:rPr lang="en-US"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a:t>
            </a:r>
            <a:endParaRPr lang="en-US" sz="10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effectLst/>
                <a:latin typeface="Calibri" panose="020F0502020204030204" pitchFamily="34" charset="0"/>
                <a:ea typeface="Calibri" panose="020F0502020204030204" pitchFamily="34" charset="0"/>
                <a:cs typeface="Arial" panose="020B0604020202020204" pitchFamily="34" charset="0"/>
              </a:rPr>
              <a:t>دوربین‌های مجهز به</a:t>
            </a:r>
            <a:r>
              <a:rPr lang="en-US" sz="1000" b="1" kern="100" dirty="0">
                <a:effectLst/>
                <a:latin typeface="Calibri" panose="020F0502020204030204" pitchFamily="34" charset="0"/>
                <a:ea typeface="Calibri" panose="020F0502020204030204" pitchFamily="34" charset="0"/>
                <a:cs typeface="Arial" panose="020B0604020202020204" pitchFamily="34" charset="0"/>
              </a:rPr>
              <a:t> AI </a:t>
            </a:r>
            <a:r>
              <a:rPr lang="ar-SA" sz="1000" b="1" kern="100" dirty="0">
                <a:effectLst/>
                <a:latin typeface="Calibri" panose="020F0502020204030204" pitchFamily="34" charset="0"/>
                <a:ea typeface="Calibri" panose="020F0502020204030204" pitchFamily="34" charset="0"/>
                <a:cs typeface="Arial" panose="020B0604020202020204" pitchFamily="34" charset="0"/>
              </a:rPr>
              <a:t>قادرند حرکات غیرعادی، ورود به مناطق ممنوعه یا عدم استفاده از تجهیزات ایمنی مانند کلاه ایمنی را تشخیص دهند</a:t>
            </a:r>
            <a:r>
              <a:rPr lang="en-US" sz="1000" b="1" kern="100" dirty="0">
                <a:effectLst/>
                <a:latin typeface="Calibri" panose="020F0502020204030204" pitchFamily="34" charset="0"/>
                <a:ea typeface="Calibri" panose="020F0502020204030204" pitchFamily="34" charset="0"/>
                <a:cs typeface="Arial" panose="020B0604020202020204" pitchFamily="34" charset="0"/>
              </a:rPr>
              <a:t>.</a:t>
            </a:r>
            <a:endParaRPr lang="en-US" sz="1000" kern="1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3</a:t>
            </a:r>
            <a:r>
              <a:rPr lang="en-US"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 </a:t>
            </a:r>
            <a:r>
              <a:rPr lang="ar-SA"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تشخیص خستگی و خواب‌آلودگی</a:t>
            </a:r>
            <a:r>
              <a:rPr lang="en-US"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a:t>
            </a:r>
            <a:endParaRPr lang="en-US" sz="10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effectLst/>
                <a:latin typeface="Calibri" panose="020F0502020204030204" pitchFamily="34" charset="0"/>
                <a:ea typeface="Calibri" panose="020F0502020204030204" pitchFamily="34" charset="0"/>
                <a:cs typeface="Arial" panose="020B0604020202020204" pitchFamily="34" charset="0"/>
              </a:rPr>
              <a:t>سیستم‌های بینایی ماشین می‌توانند چهره کارکنان را بررسی کرده و علائم خستگی را تشخیص دهند، مخصوصاً در مشاغل پرخطر مثل رانندگی یا اپراتوری ماشین‌آلات سنگین</a:t>
            </a:r>
            <a:r>
              <a:rPr lang="en-US" sz="1000" b="1" kern="100" dirty="0">
                <a:effectLst/>
                <a:latin typeface="Calibri" panose="020F0502020204030204" pitchFamily="34" charset="0"/>
                <a:ea typeface="Calibri" panose="020F0502020204030204" pitchFamily="34" charset="0"/>
                <a:cs typeface="Arial" panose="020B0604020202020204" pitchFamily="34" charset="0"/>
              </a:rPr>
              <a:t>.</a:t>
            </a:r>
            <a:endParaRPr lang="en-US" sz="1000" kern="1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4</a:t>
            </a:r>
            <a:r>
              <a:rPr lang="en-US"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 </a:t>
            </a:r>
            <a:r>
              <a:rPr lang="ar-SA"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مدیریت ریسک و تحلیل داده‌ها</a:t>
            </a:r>
            <a:r>
              <a:rPr lang="en-US"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a:t>
            </a:r>
            <a:endParaRPr lang="en-US" sz="10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effectLst/>
                <a:latin typeface="Calibri" panose="020F0502020204030204" pitchFamily="34" charset="0"/>
                <a:ea typeface="Calibri" panose="020F0502020204030204" pitchFamily="34" charset="0"/>
                <a:cs typeface="Arial" panose="020B0604020202020204" pitchFamily="34" charset="0"/>
              </a:rPr>
              <a:t>با جمع‌آوری داده از سنسورها، ابزار پوشیدنی و گزارش‌های کاری، هوش مصنوعی می‌تواند الگوهای خطر را شناسایی کرده و راهکارهایی برای کاهش ریسک پیشنهاد دهد</a:t>
            </a:r>
            <a:r>
              <a:rPr lang="en-US" sz="1000" b="1" kern="100" dirty="0">
                <a:effectLst/>
                <a:latin typeface="Calibri" panose="020F0502020204030204" pitchFamily="34" charset="0"/>
                <a:ea typeface="Calibri" panose="020F0502020204030204" pitchFamily="34" charset="0"/>
                <a:cs typeface="Arial" panose="020B0604020202020204" pitchFamily="34" charset="0"/>
              </a:rPr>
              <a:t>.</a:t>
            </a:r>
            <a:endParaRPr lang="en-US" sz="1000" kern="1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5</a:t>
            </a:r>
            <a:r>
              <a:rPr lang="en-US"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 </a:t>
            </a:r>
            <a:r>
              <a:rPr lang="ar-SA"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آموزش ایمنی شخصی‌سازی‌شده</a:t>
            </a:r>
            <a:r>
              <a:rPr lang="en-US"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a:t>
            </a:r>
            <a:endParaRPr lang="en-US" sz="10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effectLst/>
                <a:latin typeface="Calibri" panose="020F0502020204030204" pitchFamily="34" charset="0"/>
                <a:ea typeface="Calibri" panose="020F0502020204030204" pitchFamily="34" charset="0"/>
                <a:cs typeface="Arial" panose="020B0604020202020204" pitchFamily="34" charset="0"/>
              </a:rPr>
              <a:t>با تحلیل عملکرد و سوابق هر کارمند، سیستم‌های</a:t>
            </a:r>
            <a:r>
              <a:rPr lang="en-US" sz="1000" b="1" kern="100" dirty="0">
                <a:effectLst/>
                <a:latin typeface="Calibri" panose="020F0502020204030204" pitchFamily="34" charset="0"/>
                <a:ea typeface="Calibri" panose="020F0502020204030204" pitchFamily="34" charset="0"/>
                <a:cs typeface="Arial" panose="020B0604020202020204" pitchFamily="34" charset="0"/>
              </a:rPr>
              <a:t> AI </a:t>
            </a:r>
            <a:r>
              <a:rPr lang="ar-SA" sz="1000" b="1" kern="100" dirty="0">
                <a:effectLst/>
                <a:latin typeface="Calibri" panose="020F0502020204030204" pitchFamily="34" charset="0"/>
                <a:ea typeface="Calibri" panose="020F0502020204030204" pitchFamily="34" charset="0"/>
                <a:cs typeface="Arial" panose="020B0604020202020204" pitchFamily="34" charset="0"/>
              </a:rPr>
              <a:t>می‌توانند برنامه‌های آموزشی متناسب با نیازهای خاص آن فرد ارائه دهند</a:t>
            </a:r>
            <a:r>
              <a:rPr lang="en-US" sz="1000" b="1" kern="100" dirty="0">
                <a:effectLst/>
                <a:latin typeface="Calibri" panose="020F0502020204030204" pitchFamily="34" charset="0"/>
                <a:ea typeface="Calibri" panose="020F0502020204030204" pitchFamily="34" charset="0"/>
                <a:cs typeface="Arial" panose="020B0604020202020204" pitchFamily="34" charset="0"/>
              </a:rPr>
              <a:t>.</a:t>
            </a:r>
            <a:endParaRPr lang="en-US" sz="1000" kern="1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*مزایای استفاده از هوش مصنوعی در ایمنی کار</a:t>
            </a:r>
            <a:r>
              <a:rPr lang="en-US"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a:t>
            </a:r>
            <a:endParaRPr lang="en-US" sz="10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effectLst/>
                <a:latin typeface="Calibri" panose="020F0502020204030204" pitchFamily="34" charset="0"/>
                <a:ea typeface="Calibri" panose="020F0502020204030204" pitchFamily="34" charset="0"/>
                <a:cs typeface="Arial" panose="020B0604020202020204" pitchFamily="34" charset="0"/>
              </a:rPr>
              <a:t>کاهش چشمگیر تعداد حوادث شغلی</a:t>
            </a:r>
            <a:r>
              <a:rPr lang="fa-IR" sz="1000" b="1" kern="100" dirty="0">
                <a:effectLst/>
                <a:latin typeface="Calibri" panose="020F0502020204030204" pitchFamily="34" charset="0"/>
                <a:ea typeface="Calibri" panose="020F0502020204030204" pitchFamily="34" charset="0"/>
                <a:cs typeface="Arial" panose="020B0604020202020204" pitchFamily="34" charset="0"/>
              </a:rPr>
              <a:t>               </a:t>
            </a:r>
            <a:r>
              <a:rPr lang="ar-SA" sz="1000" b="1" kern="100" dirty="0">
                <a:effectLst/>
                <a:latin typeface="Calibri" panose="020F0502020204030204" pitchFamily="34" charset="0"/>
                <a:ea typeface="Calibri" panose="020F0502020204030204" pitchFamily="34" charset="0"/>
                <a:cs typeface="Arial" panose="020B0604020202020204" pitchFamily="34" charset="0"/>
              </a:rPr>
              <a:t>صرفه‌جویی در هزینه‌های درمانی و بیمه</a:t>
            </a:r>
            <a:endParaRPr lang="en-US" sz="1000" kern="1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effectLst/>
                <a:latin typeface="Calibri" panose="020F0502020204030204" pitchFamily="34" charset="0"/>
                <a:ea typeface="Calibri" panose="020F0502020204030204" pitchFamily="34" charset="0"/>
                <a:cs typeface="Arial" panose="020B0604020202020204" pitchFamily="34" charset="0"/>
              </a:rPr>
              <a:t>افزایش اعتماد کارکنان به محیط کار</a:t>
            </a:r>
            <a:r>
              <a:rPr lang="fa-IR" sz="1000" b="1" kern="100" dirty="0">
                <a:effectLst/>
                <a:latin typeface="Calibri" panose="020F0502020204030204" pitchFamily="34" charset="0"/>
                <a:ea typeface="Calibri" panose="020F0502020204030204" pitchFamily="34" charset="0"/>
                <a:cs typeface="Arial" panose="020B0604020202020204" pitchFamily="34" charset="0"/>
              </a:rPr>
              <a:t>             </a:t>
            </a:r>
            <a:r>
              <a:rPr lang="ar-SA" sz="1000" b="1" kern="100" dirty="0">
                <a:effectLst/>
                <a:latin typeface="Calibri" panose="020F0502020204030204" pitchFamily="34" charset="0"/>
                <a:ea typeface="Calibri" panose="020F0502020204030204" pitchFamily="34" charset="0"/>
                <a:cs typeface="Arial" panose="020B0604020202020204" pitchFamily="34" charset="0"/>
              </a:rPr>
              <a:t>بهبود بهره‌وری کلی سازمان</a:t>
            </a:r>
            <a:endParaRPr lang="en-US" sz="1000" kern="1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چالش‌ها و محدودیت‌ها</a:t>
            </a:r>
            <a:r>
              <a:rPr lang="en-US"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a:t>
            </a:r>
            <a:endParaRPr lang="en-US" sz="10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effectLst/>
                <a:latin typeface="Calibri" panose="020F0502020204030204" pitchFamily="34" charset="0"/>
                <a:ea typeface="Calibri" panose="020F0502020204030204" pitchFamily="34" charset="0"/>
                <a:cs typeface="Arial" panose="020B0604020202020204" pitchFamily="34" charset="0"/>
              </a:rPr>
              <a:t>هزینه‌های اولیه راه‌اندازی</a:t>
            </a:r>
            <a:r>
              <a:rPr lang="fa-IR" sz="1000" b="1" kern="100" dirty="0">
                <a:effectLst/>
                <a:latin typeface="Calibri" panose="020F0502020204030204" pitchFamily="34" charset="0"/>
                <a:ea typeface="Calibri" panose="020F0502020204030204" pitchFamily="34" charset="0"/>
                <a:cs typeface="Arial" panose="020B0604020202020204" pitchFamily="34" charset="0"/>
              </a:rPr>
              <a:t>                          </a:t>
            </a:r>
            <a:endParaRPr lang="en-US" sz="1000" kern="1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effectLst/>
                <a:latin typeface="Calibri" panose="020F0502020204030204" pitchFamily="34" charset="0"/>
                <a:ea typeface="Calibri" panose="020F0502020204030204" pitchFamily="34" charset="0"/>
                <a:cs typeface="Arial" panose="020B0604020202020204" pitchFamily="34" charset="0"/>
              </a:rPr>
              <a:t>نیاز به آموزش کارکنان برای تعامل با سیستم‌های هوشمند</a:t>
            </a:r>
            <a:endParaRPr lang="en-US" sz="1000" kern="1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effectLst/>
                <a:latin typeface="Calibri" panose="020F0502020204030204" pitchFamily="34" charset="0"/>
                <a:ea typeface="Calibri" panose="020F0502020204030204" pitchFamily="34" charset="0"/>
                <a:cs typeface="Arial" panose="020B0604020202020204" pitchFamily="34" charset="0"/>
              </a:rPr>
              <a:t>نگرانی‌های مربوط به حفظ حریم خصوصی</a:t>
            </a:r>
            <a:endParaRPr lang="en-US" sz="1000" kern="1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نتیجه‌گیری</a:t>
            </a:r>
            <a:r>
              <a:rPr lang="en-US" sz="1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a:t>
            </a:r>
            <a:endParaRPr lang="en-US" sz="10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effectLst/>
                <a:latin typeface="Calibri" panose="020F0502020204030204" pitchFamily="34" charset="0"/>
                <a:ea typeface="Calibri" panose="020F0502020204030204" pitchFamily="34" charset="0"/>
                <a:cs typeface="Arial" panose="020B0604020202020204" pitchFamily="34" charset="0"/>
              </a:rPr>
              <a:t>هوش مصنوعی ابزار بسیار مؤثری برای افزایش ایمنی در محیط‌های کاری است. هرچند چالش‌هایی وجود دارد، اما مزایای بلندمدت آن به مراتب بیشتر است. با برنامه‌ریزی دقیق و پیاده‌سازی اصولی، </a:t>
            </a:r>
            <a:r>
              <a:rPr lang="en-US" sz="1000" b="1" kern="100" dirty="0">
                <a:effectLst/>
                <a:latin typeface="Calibri" panose="020F0502020204030204" pitchFamily="34" charset="0"/>
                <a:ea typeface="Calibri" panose="020F0502020204030204" pitchFamily="34" charset="0"/>
                <a:cs typeface="Arial" panose="020B0604020202020204" pitchFamily="34" charset="0"/>
              </a:rPr>
              <a:t>AI </a:t>
            </a:r>
            <a:r>
              <a:rPr lang="ar-SA" sz="1000" b="1" kern="100" dirty="0">
                <a:effectLst/>
                <a:latin typeface="Calibri" panose="020F0502020204030204" pitchFamily="34" charset="0"/>
                <a:ea typeface="Calibri" panose="020F0502020204030204" pitchFamily="34" charset="0"/>
                <a:cs typeface="Arial" panose="020B0604020202020204" pitchFamily="34" charset="0"/>
              </a:rPr>
              <a:t>می‌تواند تحولی در فرهنگ ایمنی سازمان‌ها ایجاد کند</a:t>
            </a:r>
            <a:r>
              <a:rPr lang="en-US" sz="1000" b="1" kern="100" dirty="0">
                <a:effectLst/>
                <a:latin typeface="Calibri" panose="020F0502020204030204" pitchFamily="34" charset="0"/>
                <a:ea typeface="Calibri" panose="020F0502020204030204" pitchFamily="34" charset="0"/>
                <a:cs typeface="Arial" panose="020B0604020202020204" pitchFamily="34" charset="0"/>
              </a:rPr>
              <a:t>.</a:t>
            </a:r>
            <a:endParaRPr lang="en-US" sz="1000" kern="1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effectLst/>
                <a:latin typeface="Calibri" panose="020F0502020204030204" pitchFamily="34" charset="0"/>
                <a:ea typeface="Calibri" panose="020F0502020204030204" pitchFamily="34" charset="0"/>
                <a:cs typeface="Arial" panose="020B0604020202020204" pitchFamily="34" charset="0"/>
              </a:rPr>
              <a:t> </a:t>
            </a:r>
            <a:endParaRPr lang="en-US" sz="1000" kern="1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ar-SA" sz="1000" b="1" kern="100" dirty="0">
                <a:effectLst/>
                <a:latin typeface="Calibri" panose="020F0502020204030204" pitchFamily="34" charset="0"/>
                <a:ea typeface="Calibri" panose="020F0502020204030204" pitchFamily="34" charset="0"/>
                <a:cs typeface="Arial" panose="020B0604020202020204" pitchFamily="34" charset="0"/>
              </a:rPr>
              <a:t> </a:t>
            </a:r>
            <a:endParaRPr lang="en-US" sz="1000" kern="1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567144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ectangle 81"/>
          <p:cNvSpPr/>
          <p:nvPr/>
        </p:nvSpPr>
        <p:spPr>
          <a:xfrm>
            <a:off x="74451" y="494523"/>
            <a:ext cx="11957336" cy="63634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panose="02040604050505020304"/>
              <a:ea typeface="+mn-ea"/>
              <a:cs typeface="+mn-cs"/>
            </a:endParaRPr>
          </a:p>
        </p:txBody>
      </p:sp>
      <p:grpSp>
        <p:nvGrpSpPr>
          <p:cNvPr id="83" name="Group 82"/>
          <p:cNvGrpSpPr/>
          <p:nvPr/>
        </p:nvGrpSpPr>
        <p:grpSpPr>
          <a:xfrm flipH="1">
            <a:off x="4816811" y="223819"/>
            <a:ext cx="7375189" cy="6858000"/>
            <a:chOff x="1" y="0"/>
            <a:chExt cx="5497282" cy="6084888"/>
          </a:xfrm>
        </p:grpSpPr>
        <p:sp>
          <p:nvSpPr>
            <p:cNvPr id="29" name="Freeform 28"/>
            <p:cNvSpPr/>
            <p:nvPr/>
          </p:nvSpPr>
          <p:spPr>
            <a:xfrm>
              <a:off x="1" y="541338"/>
              <a:ext cx="1668463" cy="4605338"/>
            </a:xfrm>
            <a:custGeom>
              <a:avLst/>
              <a:gdLst>
                <a:gd name="connsiteX0" fmla="*/ 1014246 w 1668463"/>
                <a:gd name="connsiteY0" fmla="*/ 0 h 4605338"/>
                <a:gd name="connsiteX1" fmla="*/ 1668463 w 1668463"/>
                <a:gd name="connsiteY1" fmla="*/ 4605338 h 4605338"/>
                <a:gd name="connsiteX2" fmla="*/ 432411 w 1668463"/>
                <a:gd name="connsiteY2" fmla="*/ 3247390 h 4605338"/>
                <a:gd name="connsiteX3" fmla="*/ 162373 w 1668463"/>
                <a:gd name="connsiteY3" fmla="*/ 1747524 h 4605338"/>
                <a:gd name="connsiteX4" fmla="*/ 9650 w 1668463"/>
                <a:gd name="connsiteY4" fmla="*/ 1597085 h 4605338"/>
                <a:gd name="connsiteX5" fmla="*/ 0 w 1668463"/>
                <a:gd name="connsiteY5" fmla="*/ 1591492 h 4605338"/>
                <a:gd name="connsiteX6" fmla="*/ 0 w 1668463"/>
                <a:gd name="connsiteY6" fmla="*/ 52991 h 4605338"/>
                <a:gd name="connsiteX7" fmla="*/ 75921 w 1668463"/>
                <a:gd name="connsiteY7" fmla="*/ 49025 h 4605338"/>
                <a:gd name="connsiteX8" fmla="*/ 1014246 w 1668463"/>
                <a:gd name="connsiteY8" fmla="*/ 0 h 4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463" h="4605338">
                  <a:moveTo>
                    <a:pt x="1014246" y="0"/>
                  </a:moveTo>
                  <a:cubicBezTo>
                    <a:pt x="1014246" y="0"/>
                    <a:pt x="1014246" y="0"/>
                    <a:pt x="1668463" y="4605338"/>
                  </a:cubicBezTo>
                  <a:cubicBezTo>
                    <a:pt x="763695" y="4416116"/>
                    <a:pt x="407356" y="3959756"/>
                    <a:pt x="432411" y="3247390"/>
                  </a:cubicBezTo>
                  <a:cubicBezTo>
                    <a:pt x="446331" y="2765986"/>
                    <a:pt x="329407" y="1972921"/>
                    <a:pt x="162373" y="1747524"/>
                  </a:cubicBezTo>
                  <a:cubicBezTo>
                    <a:pt x="122702" y="1694653"/>
                    <a:pt x="72592" y="1641956"/>
                    <a:pt x="9650" y="1597085"/>
                  </a:cubicBezTo>
                  <a:lnTo>
                    <a:pt x="0" y="1591492"/>
                  </a:lnTo>
                  <a:lnTo>
                    <a:pt x="0" y="52991"/>
                  </a:lnTo>
                  <a:lnTo>
                    <a:pt x="75921" y="49025"/>
                  </a:lnTo>
                  <a:cubicBezTo>
                    <a:pt x="326438" y="35936"/>
                    <a:pt x="634766" y="19827"/>
                    <a:pt x="1014246" y="0"/>
                  </a:cubicBezTo>
                  <a:close/>
                </a:path>
              </a:pathLst>
            </a:custGeom>
            <a:gradFill flip="none" rotWithShape="1">
              <a:gsLst>
                <a:gs pos="51000">
                  <a:srgbClr val="0485BA"/>
                </a:gs>
                <a:gs pos="7000">
                  <a:srgbClr val="20BEEB"/>
                </a:gs>
                <a:gs pos="86000">
                  <a:srgbClr val="01A0D9"/>
                </a:gs>
              </a:gsLst>
              <a:lin ang="162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Schoolbook" panose="02040604050505020304"/>
                <a:ea typeface="+mn-ea"/>
                <a:cs typeface="+mn-cs"/>
              </a:endParaRPr>
            </a:p>
          </p:txBody>
        </p:sp>
        <p:sp>
          <p:nvSpPr>
            <p:cNvPr id="30" name="Freeform 29"/>
            <p:cNvSpPr>
              <a:spLocks/>
            </p:cNvSpPr>
            <p:nvPr/>
          </p:nvSpPr>
          <p:spPr bwMode="auto">
            <a:xfrm>
              <a:off x="1603375" y="1162050"/>
              <a:ext cx="3556000" cy="3859213"/>
            </a:xfrm>
            <a:custGeom>
              <a:avLst/>
              <a:gdLst>
                <a:gd name="T0" fmla="*/ 1124 w 1277"/>
                <a:gd name="T1" fmla="*/ 446 h 1387"/>
                <a:gd name="T2" fmla="*/ 914 w 1277"/>
                <a:gd name="T3" fmla="*/ 1260 h 1387"/>
                <a:gd name="T4" fmla="*/ 152 w 1277"/>
                <a:gd name="T5" fmla="*/ 904 h 1387"/>
                <a:gd name="T6" fmla="*/ 345 w 1277"/>
                <a:gd name="T7" fmla="*/ 84 h 1387"/>
                <a:gd name="T8" fmla="*/ 1124 w 1277"/>
                <a:gd name="T9" fmla="*/ 446 h 1387"/>
              </a:gdLst>
              <a:ahLst/>
              <a:cxnLst>
                <a:cxn ang="0">
                  <a:pos x="T0" y="T1"/>
                </a:cxn>
                <a:cxn ang="0">
                  <a:pos x="T2" y="T3"/>
                </a:cxn>
                <a:cxn ang="0">
                  <a:pos x="T4" y="T5"/>
                </a:cxn>
                <a:cxn ang="0">
                  <a:pos x="T6" y="T7"/>
                </a:cxn>
                <a:cxn ang="0">
                  <a:pos x="T8" y="T9"/>
                </a:cxn>
              </a:cxnLst>
              <a:rect l="0" t="0" r="r" b="b"/>
              <a:pathLst>
                <a:path w="1277" h="1387">
                  <a:moveTo>
                    <a:pt x="1124" y="446"/>
                  </a:moveTo>
                  <a:cubicBezTo>
                    <a:pt x="1277" y="770"/>
                    <a:pt x="1182" y="1134"/>
                    <a:pt x="914" y="1260"/>
                  </a:cubicBezTo>
                  <a:cubicBezTo>
                    <a:pt x="646" y="1387"/>
                    <a:pt x="305" y="1228"/>
                    <a:pt x="152" y="904"/>
                  </a:cubicBezTo>
                  <a:cubicBezTo>
                    <a:pt x="0" y="581"/>
                    <a:pt x="77" y="210"/>
                    <a:pt x="345" y="84"/>
                  </a:cubicBezTo>
                  <a:cubicBezTo>
                    <a:pt x="613" y="0"/>
                    <a:pt x="972" y="123"/>
                    <a:pt x="1124" y="446"/>
                  </a:cubicBezTo>
                  <a:close/>
                </a:path>
              </a:pathLst>
            </a:custGeom>
            <a:gradFill flip="none" rotWithShape="1">
              <a:gsLst>
                <a:gs pos="64000">
                  <a:srgbClr val="3EDCFC"/>
                </a:gs>
                <a:gs pos="100000">
                  <a:srgbClr val="20BEEB"/>
                </a:gs>
                <a:gs pos="0">
                  <a:srgbClr val="01A0D9"/>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entury Schoolbook" panose="02040604050505020304"/>
                  <a:ea typeface="+mn-ea"/>
                  <a:cs typeface="+mn-cs"/>
                </a:rPr>
                <a:t>v</a:t>
              </a:r>
            </a:p>
          </p:txBody>
        </p:sp>
        <p:sp>
          <p:nvSpPr>
            <p:cNvPr id="31" name="Oval 30"/>
            <p:cNvSpPr>
              <a:spLocks noChangeArrowheads="1"/>
            </p:cNvSpPr>
            <p:nvPr/>
          </p:nvSpPr>
          <p:spPr bwMode="auto">
            <a:xfrm>
              <a:off x="419100" y="2016125"/>
              <a:ext cx="2990850" cy="3598863"/>
            </a:xfrm>
            <a:prstGeom prst="ellipse">
              <a:avLst/>
            </a:prstGeom>
            <a:gradFill flip="none" rotWithShape="1">
              <a:gsLst>
                <a:gs pos="5000">
                  <a:srgbClr val="0A88BC"/>
                </a:gs>
                <a:gs pos="88000">
                  <a:srgbClr val="01A0D9"/>
                </a:gs>
              </a:gsLst>
              <a:lin ang="4800000" scaled="0"/>
              <a:tileRect/>
            </a:gra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Schoolbook" panose="02040604050505020304"/>
                <a:ea typeface="+mn-ea"/>
                <a:cs typeface="+mn-cs"/>
              </a:endParaRPr>
            </a:p>
          </p:txBody>
        </p:sp>
        <p:sp>
          <p:nvSpPr>
            <p:cNvPr id="32" name="Freeform 31"/>
            <p:cNvSpPr>
              <a:spLocks/>
            </p:cNvSpPr>
            <p:nvPr/>
          </p:nvSpPr>
          <p:spPr bwMode="auto">
            <a:xfrm>
              <a:off x="763588" y="2006600"/>
              <a:ext cx="4403725" cy="4078288"/>
            </a:xfrm>
            <a:custGeom>
              <a:avLst/>
              <a:gdLst>
                <a:gd name="T0" fmla="*/ 1223 w 1582"/>
                <a:gd name="T1" fmla="*/ 0 h 1465"/>
                <a:gd name="T2" fmla="*/ 1581 w 1582"/>
                <a:gd name="T3" fmla="*/ 663 h 1465"/>
                <a:gd name="T4" fmla="*/ 785 w 1582"/>
                <a:gd name="T5" fmla="*/ 1464 h 1465"/>
                <a:gd name="T6" fmla="*/ 0 w 1582"/>
                <a:gd name="T7" fmla="*/ 824 h 1465"/>
                <a:gd name="T8" fmla="*/ 1223 w 1582"/>
                <a:gd name="T9" fmla="*/ 0 h 1465"/>
              </a:gdLst>
              <a:ahLst/>
              <a:cxnLst>
                <a:cxn ang="0">
                  <a:pos x="T0" y="T1"/>
                </a:cxn>
                <a:cxn ang="0">
                  <a:pos x="T2" y="T3"/>
                </a:cxn>
                <a:cxn ang="0">
                  <a:pos x="T4" y="T5"/>
                </a:cxn>
                <a:cxn ang="0">
                  <a:pos x="T6" y="T7"/>
                </a:cxn>
                <a:cxn ang="0">
                  <a:pos x="T8" y="T9"/>
                </a:cxn>
              </a:cxnLst>
              <a:rect l="0" t="0" r="r" b="b"/>
              <a:pathLst>
                <a:path w="1582" h="1465">
                  <a:moveTo>
                    <a:pt x="1223" y="0"/>
                  </a:moveTo>
                  <a:cubicBezTo>
                    <a:pt x="1438" y="142"/>
                    <a:pt x="1580" y="386"/>
                    <a:pt x="1581" y="663"/>
                  </a:cubicBezTo>
                  <a:cubicBezTo>
                    <a:pt x="1582" y="1104"/>
                    <a:pt x="1226" y="1463"/>
                    <a:pt x="785" y="1464"/>
                  </a:cubicBezTo>
                  <a:cubicBezTo>
                    <a:pt x="398" y="1465"/>
                    <a:pt x="74" y="1190"/>
                    <a:pt x="0" y="824"/>
                  </a:cubicBezTo>
                  <a:lnTo>
                    <a:pt x="1223" y="0"/>
                  </a:lnTo>
                  <a:close/>
                </a:path>
              </a:pathLst>
            </a:custGeom>
            <a:solidFill>
              <a:schemeClr val="bg1"/>
            </a:solidFill>
            <a:ln>
              <a:noFill/>
            </a:ln>
            <a:effectLst>
              <a:outerShdw blurRad="101600" dist="50800" dir="2700000" algn="t" rotWithShape="0">
                <a:prstClr val="black">
                  <a:alpha val="14000"/>
                </a:prstClr>
              </a:outerShdw>
            </a:effec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Schoolbook" panose="02040604050505020304"/>
                <a:ea typeface="+mn-ea"/>
                <a:cs typeface="+mn-cs"/>
              </a:endParaRPr>
            </a:p>
          </p:txBody>
        </p:sp>
        <p:sp>
          <p:nvSpPr>
            <p:cNvPr id="33" name="Freeform 32"/>
            <p:cNvSpPr>
              <a:spLocks/>
            </p:cNvSpPr>
            <p:nvPr/>
          </p:nvSpPr>
          <p:spPr bwMode="auto">
            <a:xfrm>
              <a:off x="1085850" y="2752725"/>
              <a:ext cx="3781425" cy="2947988"/>
            </a:xfrm>
            <a:custGeom>
              <a:avLst/>
              <a:gdLst>
                <a:gd name="T0" fmla="*/ 1358 w 1358"/>
                <a:gd name="T1" fmla="*/ 312 h 1059"/>
                <a:gd name="T2" fmla="*/ 611 w 1358"/>
                <a:gd name="T3" fmla="*/ 1059 h 1059"/>
                <a:gd name="T4" fmla="*/ 0 w 1358"/>
                <a:gd name="T5" fmla="*/ 740 h 1059"/>
                <a:gd name="T6" fmla="*/ 558 w 1358"/>
                <a:gd name="T7" fmla="*/ 979 h 1059"/>
                <a:gd name="T8" fmla="*/ 1321 w 1358"/>
                <a:gd name="T9" fmla="*/ 232 h 1059"/>
                <a:gd name="T10" fmla="*/ 1283 w 1358"/>
                <a:gd name="T11" fmla="*/ 0 h 1059"/>
                <a:gd name="T12" fmla="*/ 1306 w 1358"/>
                <a:gd name="T13" fmla="*/ 39 h 1059"/>
                <a:gd name="T14" fmla="*/ 1358 w 1358"/>
                <a:gd name="T15" fmla="*/ 312 h 10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8" h="1059">
                  <a:moveTo>
                    <a:pt x="1358" y="312"/>
                  </a:moveTo>
                  <a:cubicBezTo>
                    <a:pt x="1358" y="724"/>
                    <a:pt x="1023" y="1059"/>
                    <a:pt x="611" y="1059"/>
                  </a:cubicBezTo>
                  <a:cubicBezTo>
                    <a:pt x="362" y="1059"/>
                    <a:pt x="136" y="934"/>
                    <a:pt x="0" y="740"/>
                  </a:cubicBezTo>
                  <a:cubicBezTo>
                    <a:pt x="141" y="888"/>
                    <a:pt x="341" y="979"/>
                    <a:pt x="558" y="979"/>
                  </a:cubicBezTo>
                  <a:cubicBezTo>
                    <a:pt x="979" y="979"/>
                    <a:pt x="1321" y="644"/>
                    <a:pt x="1321" y="232"/>
                  </a:cubicBezTo>
                  <a:cubicBezTo>
                    <a:pt x="1321" y="152"/>
                    <a:pt x="1308" y="74"/>
                    <a:pt x="1283" y="0"/>
                  </a:cubicBezTo>
                  <a:cubicBezTo>
                    <a:pt x="1291" y="13"/>
                    <a:pt x="1299" y="25"/>
                    <a:pt x="1306" y="39"/>
                  </a:cubicBezTo>
                  <a:cubicBezTo>
                    <a:pt x="1339" y="125"/>
                    <a:pt x="1358" y="217"/>
                    <a:pt x="1358" y="3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Schoolbook" panose="02040604050505020304"/>
                <a:ea typeface="+mn-ea"/>
                <a:cs typeface="+mn-cs"/>
              </a:endParaRPr>
            </a:p>
          </p:txBody>
        </p:sp>
        <p:sp>
          <p:nvSpPr>
            <p:cNvPr id="34" name="Freeform 33"/>
            <p:cNvSpPr>
              <a:spLocks/>
            </p:cNvSpPr>
            <p:nvPr/>
          </p:nvSpPr>
          <p:spPr bwMode="auto">
            <a:xfrm>
              <a:off x="1" y="0"/>
              <a:ext cx="4878137" cy="5099452"/>
            </a:xfrm>
            <a:custGeom>
              <a:avLst/>
              <a:gdLst>
                <a:gd name="connsiteX0" fmla="*/ 0 w 4878137"/>
                <a:gd name="connsiteY0" fmla="*/ 0 h 5099452"/>
                <a:gd name="connsiteX1" fmla="*/ 2316870 w 4878137"/>
                <a:gd name="connsiteY1" fmla="*/ 0 h 5099452"/>
                <a:gd name="connsiteX2" fmla="*/ 2314360 w 4878137"/>
                <a:gd name="connsiteY2" fmla="*/ 45173 h 5099452"/>
                <a:gd name="connsiteX3" fmla="*/ 3725600 w 4878137"/>
                <a:gd name="connsiteY3" fmla="*/ 1620458 h 5099452"/>
                <a:gd name="connsiteX4" fmla="*/ 4084674 w 4878137"/>
                <a:gd name="connsiteY4" fmla="*/ 1809714 h 5099452"/>
                <a:gd name="connsiteX5" fmla="*/ 4877975 w 4878137"/>
                <a:gd name="connsiteY5" fmla="*/ 3318202 h 5099452"/>
                <a:gd name="connsiteX6" fmla="*/ 3032506 w 4878137"/>
                <a:gd name="connsiteY6" fmla="*/ 5099443 h 5099452"/>
                <a:gd name="connsiteX7" fmla="*/ 1200955 w 4878137"/>
                <a:gd name="connsiteY7" fmla="*/ 3646619 h 5099452"/>
                <a:gd name="connsiteX8" fmla="*/ 1167553 w 4878137"/>
                <a:gd name="connsiteY8" fmla="*/ 3343251 h 5099452"/>
                <a:gd name="connsiteX9" fmla="*/ 315798 w 4878137"/>
                <a:gd name="connsiteY9" fmla="*/ 1116700 h 5099452"/>
                <a:gd name="connsiteX10" fmla="*/ 51364 w 4878137"/>
                <a:gd name="connsiteY10" fmla="*/ 952492 h 5099452"/>
                <a:gd name="connsiteX11" fmla="*/ 0 w 4878137"/>
                <a:gd name="connsiteY11" fmla="*/ 908218 h 5099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78137" h="5099452">
                  <a:moveTo>
                    <a:pt x="0" y="0"/>
                  </a:moveTo>
                  <a:lnTo>
                    <a:pt x="2316870" y="0"/>
                  </a:lnTo>
                  <a:lnTo>
                    <a:pt x="2314360" y="45173"/>
                  </a:lnTo>
                  <a:cubicBezTo>
                    <a:pt x="2303226" y="960842"/>
                    <a:pt x="3063125" y="1289258"/>
                    <a:pt x="3725600" y="1620458"/>
                  </a:cubicBezTo>
                  <a:cubicBezTo>
                    <a:pt x="3853642" y="1670555"/>
                    <a:pt x="3973333" y="1734568"/>
                    <a:pt x="4084674" y="1809714"/>
                  </a:cubicBezTo>
                  <a:cubicBezTo>
                    <a:pt x="4571788" y="2143697"/>
                    <a:pt x="4886325" y="2697552"/>
                    <a:pt x="4877975" y="3318202"/>
                  </a:cubicBezTo>
                  <a:cubicBezTo>
                    <a:pt x="4864057" y="4300668"/>
                    <a:pt x="4045704" y="5093877"/>
                    <a:pt x="3032506" y="5099443"/>
                  </a:cubicBezTo>
                  <a:cubicBezTo>
                    <a:pt x="2133432" y="5102226"/>
                    <a:pt x="1373532" y="4481575"/>
                    <a:pt x="1200955" y="3646619"/>
                  </a:cubicBezTo>
                  <a:cubicBezTo>
                    <a:pt x="1181470" y="3546424"/>
                    <a:pt x="1170336" y="3446229"/>
                    <a:pt x="1167553" y="3343251"/>
                  </a:cubicBezTo>
                  <a:cubicBezTo>
                    <a:pt x="1033944" y="2207710"/>
                    <a:pt x="964356" y="1581493"/>
                    <a:pt x="315798" y="1116700"/>
                  </a:cubicBezTo>
                  <a:cubicBezTo>
                    <a:pt x="223942" y="1069386"/>
                    <a:pt x="134869" y="1013722"/>
                    <a:pt x="51364" y="952492"/>
                  </a:cubicBezTo>
                  <a:lnTo>
                    <a:pt x="0" y="908218"/>
                  </a:lnTo>
                  <a:close/>
                </a:path>
              </a:pathLst>
            </a:custGeom>
            <a:gradFill flip="none" rotWithShape="1">
              <a:gsLst>
                <a:gs pos="48000">
                  <a:srgbClr val="3EDCFC"/>
                </a:gs>
                <a:gs pos="100000">
                  <a:srgbClr val="01A0D9"/>
                </a:gs>
              </a:gsLst>
              <a:lin ang="162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Schoolbook" panose="02040604050505020304"/>
                <a:ea typeface="+mn-ea"/>
                <a:cs typeface="+mn-cs"/>
              </a:endParaRPr>
            </a:p>
          </p:txBody>
        </p:sp>
        <p:sp>
          <p:nvSpPr>
            <p:cNvPr id="35" name="Freeform 34"/>
            <p:cNvSpPr/>
            <p:nvPr/>
          </p:nvSpPr>
          <p:spPr>
            <a:xfrm>
              <a:off x="1" y="1"/>
              <a:ext cx="4956175" cy="5789613"/>
            </a:xfrm>
            <a:custGeom>
              <a:avLst/>
              <a:gdLst>
                <a:gd name="connsiteX0" fmla="*/ 0 w 4956175"/>
                <a:gd name="connsiteY0" fmla="*/ 0 h 5789613"/>
                <a:gd name="connsiteX1" fmla="*/ 1935821 w 4956175"/>
                <a:gd name="connsiteY1" fmla="*/ 0 h 5789613"/>
                <a:gd name="connsiteX2" fmla="*/ 1961083 w 4956175"/>
                <a:gd name="connsiteY2" fmla="*/ 159993 h 5789613"/>
                <a:gd name="connsiteX3" fmla="*/ 3569855 w 4956175"/>
                <a:gd name="connsiteY3" fmla="*/ 1600751 h 5789613"/>
                <a:gd name="connsiteX4" fmla="*/ 3990205 w 4956175"/>
                <a:gd name="connsiteY4" fmla="*/ 1820632 h 5789613"/>
                <a:gd name="connsiteX5" fmla="*/ 4956175 w 4956175"/>
                <a:gd name="connsiteY5" fmla="*/ 3621425 h 5789613"/>
                <a:gd name="connsiteX6" fmla="*/ 2787614 w 4956175"/>
                <a:gd name="connsiteY6" fmla="*/ 5789613 h 5789613"/>
                <a:gd name="connsiteX7" fmla="*/ 663594 w 4956175"/>
                <a:gd name="connsiteY7" fmla="*/ 4044486 h 5789613"/>
                <a:gd name="connsiteX8" fmla="*/ 621837 w 4956175"/>
                <a:gd name="connsiteY8" fmla="*/ 3688224 h 5789613"/>
                <a:gd name="connsiteX9" fmla="*/ 13771 w 4956175"/>
                <a:gd name="connsiteY9" fmla="*/ 1414437 h 5789613"/>
                <a:gd name="connsiteX10" fmla="*/ 0 w 4956175"/>
                <a:gd name="connsiteY10" fmla="*/ 1399141 h 5789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56175" h="5789613">
                  <a:moveTo>
                    <a:pt x="0" y="0"/>
                  </a:moveTo>
                  <a:lnTo>
                    <a:pt x="1935821" y="0"/>
                  </a:lnTo>
                  <a:lnTo>
                    <a:pt x="1961083" y="159993"/>
                  </a:lnTo>
                  <a:cubicBezTo>
                    <a:pt x="2133949" y="949590"/>
                    <a:pt x="2890266" y="1271975"/>
                    <a:pt x="3569855" y="1600751"/>
                  </a:cubicBezTo>
                  <a:cubicBezTo>
                    <a:pt x="3717395" y="1659201"/>
                    <a:pt x="3859368" y="1731566"/>
                    <a:pt x="3990205" y="1820632"/>
                  </a:cubicBezTo>
                  <a:cubicBezTo>
                    <a:pt x="4572015" y="2207510"/>
                    <a:pt x="4956175" y="2869935"/>
                    <a:pt x="4956175" y="3621425"/>
                  </a:cubicBezTo>
                  <a:cubicBezTo>
                    <a:pt x="4956175" y="4818243"/>
                    <a:pt x="3984638" y="5789613"/>
                    <a:pt x="2787614" y="5789613"/>
                  </a:cubicBezTo>
                  <a:cubicBezTo>
                    <a:pt x="1738131" y="5789613"/>
                    <a:pt x="861242" y="5038123"/>
                    <a:pt x="663594" y="4044486"/>
                  </a:cubicBezTo>
                  <a:cubicBezTo>
                    <a:pt x="641324" y="3930371"/>
                    <a:pt x="627405" y="3810689"/>
                    <a:pt x="621837" y="3688224"/>
                  </a:cubicBezTo>
                  <a:cubicBezTo>
                    <a:pt x="501961" y="2602738"/>
                    <a:pt x="426190" y="1915971"/>
                    <a:pt x="13771" y="1414437"/>
                  </a:cubicBezTo>
                  <a:lnTo>
                    <a:pt x="0" y="1399141"/>
                  </a:lnTo>
                  <a:close/>
                </a:path>
              </a:pathLst>
            </a:custGeom>
            <a:blipFill>
              <a:blip r:embed="rId3">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panose="02040604050505020304"/>
                <a:ea typeface="+mn-ea"/>
                <a:cs typeface="+mn-cs"/>
              </a:endParaRPr>
            </a:p>
          </p:txBody>
        </p:sp>
        <p:grpSp>
          <p:nvGrpSpPr>
            <p:cNvPr id="36" name="Group 35"/>
            <p:cNvGrpSpPr/>
            <p:nvPr/>
          </p:nvGrpSpPr>
          <p:grpSpPr>
            <a:xfrm>
              <a:off x="2088015" y="543813"/>
              <a:ext cx="3409268" cy="1046406"/>
              <a:chOff x="2185989" y="674445"/>
              <a:chExt cx="3409268" cy="1046406"/>
            </a:xfrm>
          </p:grpSpPr>
          <p:sp>
            <p:nvSpPr>
              <p:cNvPr id="37" name="Freeform 36"/>
              <p:cNvSpPr>
                <a:spLocks/>
              </p:cNvSpPr>
              <p:nvPr/>
            </p:nvSpPr>
            <p:spPr bwMode="auto">
              <a:xfrm>
                <a:off x="2185989" y="1222096"/>
                <a:ext cx="3287712" cy="498755"/>
              </a:xfrm>
              <a:custGeom>
                <a:avLst/>
                <a:gdLst>
                  <a:gd name="T0" fmla="*/ 16 w 968"/>
                  <a:gd name="T1" fmla="*/ 128 h 168"/>
                  <a:gd name="T2" fmla="*/ 952 w 968"/>
                  <a:gd name="T3" fmla="*/ 168 h 168"/>
                  <a:gd name="T4" fmla="*/ 968 w 968"/>
                  <a:gd name="T5" fmla="*/ 152 h 168"/>
                  <a:gd name="T6" fmla="*/ 968 w 968"/>
                  <a:gd name="T7" fmla="*/ 16 h 168"/>
                  <a:gd name="T8" fmla="*/ 952 w 968"/>
                  <a:gd name="T9" fmla="*/ 0 h 168"/>
                  <a:gd name="T10" fmla="*/ 16 w 968"/>
                  <a:gd name="T11" fmla="*/ 0 h 168"/>
                  <a:gd name="T12" fmla="*/ 0 w 968"/>
                  <a:gd name="T13" fmla="*/ 16 h 168"/>
                  <a:gd name="T14" fmla="*/ 0 w 968"/>
                  <a:gd name="T15" fmla="*/ 112 h 168"/>
                  <a:gd name="T16" fmla="*/ 16 w 968"/>
                  <a:gd name="T17" fmla="*/ 12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8" h="168">
                    <a:moveTo>
                      <a:pt x="16" y="128"/>
                    </a:moveTo>
                    <a:cubicBezTo>
                      <a:pt x="952" y="168"/>
                      <a:pt x="952" y="168"/>
                      <a:pt x="952" y="168"/>
                    </a:cubicBezTo>
                    <a:cubicBezTo>
                      <a:pt x="961" y="168"/>
                      <a:pt x="968" y="161"/>
                      <a:pt x="968" y="152"/>
                    </a:cubicBezTo>
                    <a:cubicBezTo>
                      <a:pt x="968" y="16"/>
                      <a:pt x="968" y="16"/>
                      <a:pt x="968" y="16"/>
                    </a:cubicBezTo>
                    <a:cubicBezTo>
                      <a:pt x="968" y="8"/>
                      <a:pt x="961" y="0"/>
                      <a:pt x="952" y="0"/>
                    </a:cubicBezTo>
                    <a:cubicBezTo>
                      <a:pt x="16" y="0"/>
                      <a:pt x="16" y="0"/>
                      <a:pt x="16" y="0"/>
                    </a:cubicBezTo>
                    <a:cubicBezTo>
                      <a:pt x="8" y="0"/>
                      <a:pt x="0" y="8"/>
                      <a:pt x="0" y="16"/>
                    </a:cubicBezTo>
                    <a:cubicBezTo>
                      <a:pt x="0" y="112"/>
                      <a:pt x="0" y="112"/>
                      <a:pt x="0" y="112"/>
                    </a:cubicBezTo>
                    <a:cubicBezTo>
                      <a:pt x="0" y="121"/>
                      <a:pt x="8" y="128"/>
                      <a:pt x="16" y="128"/>
                    </a:cubicBezTo>
                    <a:close/>
                  </a:path>
                </a:pathLst>
              </a:custGeom>
              <a:gradFill flip="none" rotWithShape="1">
                <a:gsLst>
                  <a:gs pos="65000">
                    <a:srgbClr val="109CC2"/>
                  </a:gs>
                  <a:gs pos="13000">
                    <a:srgbClr val="21C0EC">
                      <a:alpha val="0"/>
                    </a:srgbClr>
                  </a:gs>
                </a:gsLst>
                <a:lin ang="10800000" scaled="0"/>
                <a:tileRect/>
              </a:gradFill>
              <a:ln>
                <a:noFill/>
              </a:ln>
              <a:effec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Schoolbook" panose="02040604050505020304"/>
                  <a:ea typeface="+mn-ea"/>
                  <a:cs typeface="+mn-cs"/>
                </a:endParaRPr>
              </a:p>
            </p:txBody>
          </p:sp>
          <p:sp>
            <p:nvSpPr>
              <p:cNvPr id="38" name="Freeform 37"/>
              <p:cNvSpPr>
                <a:spLocks/>
              </p:cNvSpPr>
              <p:nvPr/>
            </p:nvSpPr>
            <p:spPr bwMode="auto">
              <a:xfrm>
                <a:off x="2185989" y="674445"/>
                <a:ext cx="3409268" cy="903993"/>
              </a:xfrm>
              <a:custGeom>
                <a:avLst/>
                <a:gdLst>
                  <a:gd name="T0" fmla="*/ 952 w 968"/>
                  <a:gd name="T1" fmla="*/ 304 h 304"/>
                  <a:gd name="T2" fmla="*/ 16 w 968"/>
                  <a:gd name="T3" fmla="*/ 304 h 304"/>
                  <a:gd name="T4" fmla="*/ 0 w 968"/>
                  <a:gd name="T5" fmla="*/ 288 h 304"/>
                  <a:gd name="T6" fmla="*/ 0 w 968"/>
                  <a:gd name="T7" fmla="*/ 16 h 304"/>
                  <a:gd name="T8" fmla="*/ 16 w 968"/>
                  <a:gd name="T9" fmla="*/ 0 h 304"/>
                  <a:gd name="T10" fmla="*/ 952 w 968"/>
                  <a:gd name="T11" fmla="*/ 0 h 304"/>
                  <a:gd name="T12" fmla="*/ 968 w 968"/>
                  <a:gd name="T13" fmla="*/ 16 h 304"/>
                  <a:gd name="T14" fmla="*/ 968 w 968"/>
                  <a:gd name="T15" fmla="*/ 288 h 304"/>
                  <a:gd name="T16" fmla="*/ 952 w 968"/>
                  <a:gd name="T1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8" h="304">
                    <a:moveTo>
                      <a:pt x="952" y="304"/>
                    </a:moveTo>
                    <a:cubicBezTo>
                      <a:pt x="16" y="304"/>
                      <a:pt x="16" y="304"/>
                      <a:pt x="16" y="304"/>
                    </a:cubicBezTo>
                    <a:cubicBezTo>
                      <a:pt x="8" y="304"/>
                      <a:pt x="0" y="297"/>
                      <a:pt x="0" y="288"/>
                    </a:cubicBezTo>
                    <a:cubicBezTo>
                      <a:pt x="0" y="16"/>
                      <a:pt x="0" y="16"/>
                      <a:pt x="0" y="16"/>
                    </a:cubicBezTo>
                    <a:cubicBezTo>
                      <a:pt x="0" y="8"/>
                      <a:pt x="8" y="0"/>
                      <a:pt x="16" y="0"/>
                    </a:cubicBezTo>
                    <a:cubicBezTo>
                      <a:pt x="952" y="0"/>
                      <a:pt x="952" y="0"/>
                      <a:pt x="952" y="0"/>
                    </a:cubicBezTo>
                    <a:cubicBezTo>
                      <a:pt x="961" y="0"/>
                      <a:pt x="968" y="8"/>
                      <a:pt x="968" y="16"/>
                    </a:cubicBezTo>
                    <a:cubicBezTo>
                      <a:pt x="968" y="288"/>
                      <a:pt x="968" y="288"/>
                      <a:pt x="968" y="288"/>
                    </a:cubicBezTo>
                    <a:cubicBezTo>
                      <a:pt x="968" y="297"/>
                      <a:pt x="961" y="304"/>
                      <a:pt x="952" y="304"/>
                    </a:cubicBezTo>
                    <a:close/>
                  </a:path>
                </a:pathLst>
              </a:custGeom>
              <a:gradFill flip="none" rotWithShape="1">
                <a:gsLst>
                  <a:gs pos="100000">
                    <a:srgbClr val="EBFCFF"/>
                  </a:gs>
                  <a:gs pos="0">
                    <a:schemeClr val="bg1"/>
                  </a:gs>
                </a:gsLst>
                <a:lin ang="81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Schoolbook" panose="02040604050505020304"/>
                  <a:ea typeface="+mn-ea"/>
                  <a:cs typeface="+mn-cs"/>
                </a:endParaRPr>
              </a:p>
            </p:txBody>
          </p:sp>
          <p:sp>
            <p:nvSpPr>
              <p:cNvPr id="39" name="d"/>
              <p:cNvSpPr/>
              <p:nvPr/>
            </p:nvSpPr>
            <p:spPr>
              <a:xfrm>
                <a:off x="2613120" y="926822"/>
                <a:ext cx="985982" cy="573469"/>
              </a:xfrm>
              <a:prstGeom prst="rect">
                <a:avLst/>
              </a:prstGeom>
              <a:noFill/>
            </p:spPr>
            <p:txBody>
              <a:bodyPr wrap="none" lIns="91440" tIns="45720" rIns="91440" bIns="4572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200" normalizeH="0" baseline="0" noProof="0" dirty="0">
                    <a:ln w="0">
                      <a:noFill/>
                    </a:ln>
                    <a:solidFill>
                      <a:srgbClr val="1CADE4">
                        <a:lumMod val="50000"/>
                      </a:srgbClr>
                    </a:solidFill>
                    <a:effectLst/>
                    <a:uLnTx/>
                    <a:uFillTx/>
                    <a:latin typeface="Impact" panose="020B0806030902050204" pitchFamily="34" charset="0"/>
                    <a:ea typeface="+mn-ea"/>
                    <a:cs typeface="+mn-cs"/>
                  </a:rPr>
                  <a:t>H.</a:t>
                </a:r>
                <a:r>
                  <a:rPr kumimoji="0" lang="en-US" sz="3600" b="0" i="0" u="none" strike="noStrike" kern="1200" cap="none" spc="200" normalizeH="0" baseline="0" noProof="0" dirty="0">
                    <a:ln w="0">
                      <a:noFill/>
                    </a:ln>
                    <a:solidFill>
                      <a:schemeClr val="tx2">
                        <a:lumMod val="75000"/>
                      </a:schemeClr>
                    </a:solidFill>
                    <a:effectLst/>
                    <a:uLnTx/>
                    <a:uFillTx/>
                    <a:latin typeface="Impact" panose="020B0806030902050204" pitchFamily="34" charset="0"/>
                    <a:ea typeface="+mn-ea"/>
                    <a:cs typeface="+mn-cs"/>
                  </a:rPr>
                  <a:t>S</a:t>
                </a:r>
                <a:r>
                  <a:rPr kumimoji="0" lang="en-US" sz="3600" b="0" i="0" u="none" strike="noStrike" kern="1200" cap="none" spc="200" normalizeH="0" baseline="0" noProof="0" dirty="0">
                    <a:ln w="0">
                      <a:noFill/>
                    </a:ln>
                    <a:solidFill>
                      <a:srgbClr val="1CADE4">
                        <a:lumMod val="50000"/>
                      </a:srgbClr>
                    </a:solidFill>
                    <a:effectLst/>
                    <a:uLnTx/>
                    <a:uFillTx/>
                    <a:latin typeface="Impact" panose="020B0806030902050204" pitchFamily="34" charset="0"/>
                    <a:ea typeface="+mn-ea"/>
                    <a:cs typeface="+mn-cs"/>
                  </a:rPr>
                  <a:t>.</a:t>
                </a:r>
                <a:r>
                  <a:rPr kumimoji="0" lang="en-US" sz="3600" b="0" i="0" u="none" strike="noStrike" kern="1200" cap="none" spc="200" normalizeH="0" baseline="0" noProof="0" dirty="0">
                    <a:ln w="0">
                      <a:noFill/>
                    </a:ln>
                    <a:solidFill>
                      <a:schemeClr val="tx2">
                        <a:lumMod val="40000"/>
                        <a:lumOff val="60000"/>
                      </a:schemeClr>
                    </a:solidFill>
                    <a:effectLst/>
                    <a:uLnTx/>
                    <a:uFillTx/>
                    <a:latin typeface="Impact" panose="020B0806030902050204" pitchFamily="34" charset="0"/>
                    <a:ea typeface="+mn-ea"/>
                    <a:cs typeface="+mn-cs"/>
                  </a:rPr>
                  <a:t>E</a:t>
                </a:r>
              </a:p>
            </p:txBody>
          </p:sp>
        </p:grpSp>
      </p:grpSp>
      <p:grpSp>
        <p:nvGrpSpPr>
          <p:cNvPr id="53" name="Group 52"/>
          <p:cNvGrpSpPr/>
          <p:nvPr/>
        </p:nvGrpSpPr>
        <p:grpSpPr>
          <a:xfrm>
            <a:off x="74451" y="1771865"/>
            <a:ext cx="6542743" cy="2711951"/>
            <a:chOff x="6379924" y="917877"/>
            <a:chExt cx="4971514" cy="1854319"/>
          </a:xfrm>
        </p:grpSpPr>
        <p:grpSp>
          <p:nvGrpSpPr>
            <p:cNvPr id="52" name="Group 51"/>
            <p:cNvGrpSpPr/>
            <p:nvPr/>
          </p:nvGrpSpPr>
          <p:grpSpPr>
            <a:xfrm>
              <a:off x="6379924" y="1391021"/>
              <a:ext cx="4971514" cy="1381175"/>
              <a:chOff x="6605960" y="1391021"/>
              <a:chExt cx="4971514" cy="1381175"/>
            </a:xfrm>
          </p:grpSpPr>
          <p:sp>
            <p:nvSpPr>
              <p:cNvPr id="41" name="Rectangle 40"/>
              <p:cNvSpPr/>
              <p:nvPr/>
            </p:nvSpPr>
            <p:spPr>
              <a:xfrm>
                <a:off x="6605960" y="1391021"/>
                <a:ext cx="4971514" cy="947002"/>
              </a:xfrm>
              <a:prstGeom prst="rect">
                <a:avLst/>
              </a:prstGeom>
              <a:noFill/>
            </p:spPr>
            <p:txBody>
              <a:bodyPr wrap="square" lIns="91440" tIns="45720" rIns="91440" bIns="45720">
                <a:spAutoFit/>
              </a:bodyPr>
              <a:lstStyle/>
              <a:p>
                <a:pPr algn="r" rtl="1"/>
                <a:r>
                  <a:rPr lang="ar-SA" sz="2800" b="1" dirty="0">
                    <a:ln w="0">
                      <a:noFill/>
                    </a:ln>
                    <a:solidFill>
                      <a:srgbClr val="0070C0"/>
                    </a:solidFill>
                    <a:latin typeface="Open Sans" panose="020B0606030504020204" pitchFamily="34" charset="0"/>
                    <a:ea typeface="Open Sans" panose="020B0606030504020204" pitchFamily="34" charset="0"/>
                    <a:cs typeface="B Jadid" panose="00000700000000000000" pitchFamily="2" charset="-78"/>
                  </a:rPr>
                  <a:t>دفتر مدیریت بحران و پدافند غیر عامل</a:t>
                </a:r>
                <a:r>
                  <a:rPr lang="fa-IR" sz="2800" b="1" dirty="0">
                    <a:ln w="0">
                      <a:noFill/>
                    </a:ln>
                    <a:solidFill>
                      <a:srgbClr val="0070C0"/>
                    </a:solidFill>
                    <a:latin typeface="Open Sans" panose="020B0606030504020204" pitchFamily="34" charset="0"/>
                    <a:ea typeface="Open Sans" panose="020B0606030504020204" pitchFamily="34" charset="0"/>
                    <a:cs typeface="B Jadid" panose="00000700000000000000" pitchFamily="2" charset="-78"/>
                  </a:rPr>
                  <a:t> و</a:t>
                </a:r>
                <a:r>
                  <a:rPr lang="en-US" sz="2800" b="1" dirty="0">
                    <a:ln w="0">
                      <a:noFill/>
                    </a:ln>
                    <a:solidFill>
                      <a:srgbClr val="0070C0"/>
                    </a:solidFill>
                    <a:latin typeface="Open Sans" panose="020B0606030504020204" pitchFamily="34" charset="0"/>
                    <a:ea typeface="Open Sans" panose="020B0606030504020204" pitchFamily="34" charset="0"/>
                    <a:cs typeface="B Jadid" panose="00000700000000000000" pitchFamily="2" charset="-78"/>
                  </a:rPr>
                  <a:t>HSE</a:t>
                </a:r>
                <a:endParaRPr lang="fa-IR" sz="2800" b="1" dirty="0">
                  <a:ln w="0">
                    <a:noFill/>
                  </a:ln>
                  <a:solidFill>
                    <a:srgbClr val="0070C0"/>
                  </a:solidFill>
                  <a:latin typeface="Open Sans" panose="020B0606030504020204" pitchFamily="34" charset="0"/>
                  <a:ea typeface="Open Sans" panose="020B0606030504020204" pitchFamily="34" charset="0"/>
                  <a:cs typeface="B Jadid" panose="00000700000000000000" pitchFamily="2" charset="-78"/>
                </a:endParaRPr>
              </a:p>
              <a:p>
                <a:pPr algn="ctr" rtl="1"/>
                <a:r>
                  <a:rPr lang="fa-IR" sz="2800" b="1" dirty="0">
                    <a:ln w="0">
                      <a:noFill/>
                    </a:ln>
                    <a:solidFill>
                      <a:srgbClr val="0070C0"/>
                    </a:solidFill>
                    <a:latin typeface="Open Sans" panose="020B0606030504020204" pitchFamily="34" charset="0"/>
                    <a:ea typeface="Open Sans" panose="020B0606030504020204" pitchFamily="34" charset="0"/>
                    <a:cs typeface="B Jadid" panose="00000700000000000000" pitchFamily="2" charset="-78"/>
                  </a:rPr>
                  <a:t>شرکت آب وفاضلاب استان قزوین</a:t>
                </a:r>
                <a:endParaRPr lang="en-US" sz="2800" b="1" dirty="0">
                  <a:ln w="0">
                    <a:noFill/>
                  </a:ln>
                  <a:solidFill>
                    <a:srgbClr val="0070C0"/>
                  </a:solidFill>
                  <a:latin typeface="Open Sans" panose="020B0606030504020204" pitchFamily="34" charset="0"/>
                  <a:ea typeface="Open Sans" panose="020B0606030504020204" pitchFamily="34" charset="0"/>
                  <a:cs typeface="B Jadid" panose="00000700000000000000" pitchFamily="2" charset="-78"/>
                </a:endParaRPr>
              </a:p>
              <a:p>
                <a:pPr marL="0" marR="0" lvl="0" indent="0" algn="r" defTabSz="457200" rtl="1" eaLnBrk="1" fontAlgn="auto" latinLnBrk="0" hangingPunct="1">
                  <a:lnSpc>
                    <a:spcPct val="100000"/>
                  </a:lnSpc>
                  <a:spcBef>
                    <a:spcPts val="0"/>
                  </a:spcBef>
                  <a:spcAft>
                    <a:spcPts val="0"/>
                  </a:spcAft>
                  <a:buClrTx/>
                  <a:buSzTx/>
                  <a:buFontTx/>
                  <a:buNone/>
                  <a:tabLst/>
                  <a:defRPr/>
                </a:pPr>
                <a:r>
                  <a:rPr lang="fa-IR" sz="2800" b="1" dirty="0">
                    <a:ln w="0">
                      <a:noFill/>
                    </a:ln>
                    <a:solidFill>
                      <a:srgbClr val="0070C0"/>
                    </a:solidFill>
                    <a:latin typeface="Open Sans" panose="020B0606030504020204" pitchFamily="34" charset="0"/>
                    <a:ea typeface="Open Sans" panose="020B0606030504020204" pitchFamily="34" charset="0"/>
                    <a:cs typeface="B Jadid" panose="00000700000000000000" pitchFamily="2" charset="-78"/>
                  </a:rPr>
                  <a:t> </a:t>
                </a:r>
                <a:endParaRPr lang="en-US" sz="2800" b="1" dirty="0">
                  <a:ln w="0">
                    <a:noFill/>
                  </a:ln>
                  <a:solidFill>
                    <a:srgbClr val="0070C0"/>
                  </a:solidFill>
                  <a:latin typeface="Open Sans" panose="020B0606030504020204" pitchFamily="34" charset="0"/>
                  <a:ea typeface="Open Sans" panose="020B0606030504020204" pitchFamily="34" charset="0"/>
                  <a:cs typeface="B Jadid" panose="00000700000000000000" pitchFamily="2" charset="-78"/>
                </a:endParaRPr>
              </a:p>
            </p:txBody>
          </p:sp>
          <p:sp>
            <p:nvSpPr>
              <p:cNvPr id="42" name="TextBox 41"/>
              <p:cNvSpPr txBox="1"/>
              <p:nvPr/>
            </p:nvSpPr>
            <p:spPr>
              <a:xfrm>
                <a:off x="7429354" y="2046161"/>
                <a:ext cx="3528063" cy="31566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a-IR" sz="2400" b="0" i="0" u="none" strike="noStrike" kern="1200" cap="none" spc="0" normalizeH="0" baseline="0" noProof="0" dirty="0">
                    <a:ln>
                      <a:noFill/>
                    </a:ln>
                    <a:solidFill>
                      <a:prstClr val="black">
                        <a:lumMod val="50000"/>
                        <a:lumOff val="50000"/>
                      </a:prstClr>
                    </a:solidFill>
                    <a:effectLst/>
                    <a:uLnTx/>
                    <a:uFillTx/>
                    <a:latin typeface="Open Sans" panose="020B0606030504020204" pitchFamily="34" charset="0"/>
                    <a:ea typeface="+mn-ea"/>
                    <a:cs typeface="B Titr" panose="00000700000000000000" pitchFamily="2" charset="-78"/>
                  </a:rPr>
                  <a:t>بهار1404</a:t>
                </a:r>
                <a:endParaRPr kumimoji="0" lang="en-US" sz="2400" b="0" i="0" u="none" strike="noStrike" kern="1200" cap="none" spc="0" normalizeH="0" baseline="0" noProof="0" dirty="0">
                  <a:ln>
                    <a:noFill/>
                  </a:ln>
                  <a:solidFill>
                    <a:prstClr val="black">
                      <a:lumMod val="50000"/>
                      <a:lumOff val="50000"/>
                    </a:prstClr>
                  </a:solidFill>
                  <a:effectLst/>
                  <a:uLnTx/>
                  <a:uFillTx/>
                  <a:latin typeface="Open Sans" panose="020B0606030504020204" pitchFamily="34" charset="0"/>
                  <a:ea typeface="+mn-ea"/>
                  <a:cs typeface="B Titr" panose="00000700000000000000" pitchFamily="2" charset="-78"/>
                </a:endParaRPr>
              </a:p>
            </p:txBody>
          </p:sp>
          <p:sp>
            <p:nvSpPr>
              <p:cNvPr id="84" name="Rectangle 83">
                <a:extLst>
                  <a:ext uri="{FF2B5EF4-FFF2-40B4-BE49-F238E27FC236}">
                    <a16:creationId xmlns:a16="http://schemas.microsoft.com/office/drawing/2014/main" id="{AE03C767-93F9-4F52-A0A2-7362575E631C}"/>
                  </a:ext>
                </a:extLst>
              </p:cNvPr>
              <p:cNvSpPr/>
              <p:nvPr/>
            </p:nvSpPr>
            <p:spPr>
              <a:xfrm>
                <a:off x="7022726" y="2203995"/>
                <a:ext cx="1207326" cy="568201"/>
              </a:xfrm>
              <a:prstGeom prst="rect">
                <a:avLst/>
              </a:prstGeom>
              <a:noFill/>
            </p:spPr>
            <p:txBody>
              <a:bodyPr wrap="none" lIns="91440" tIns="45720" rIns="91440" bIns="4572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a-IR" sz="4800" b="1" i="0" u="none" strike="noStrike" kern="1200" cap="none" spc="0" normalizeH="0" baseline="0" noProof="0" dirty="0">
                    <a:ln w="0">
                      <a:noFill/>
                    </a:ln>
                    <a:solidFill>
                      <a:srgbClr val="00B050"/>
                    </a:solidFill>
                    <a:effectLst/>
                    <a:uLnTx/>
                    <a:uFillTx/>
                    <a:latin typeface="Open Sans" panose="020B0606030504020204" pitchFamily="34" charset="0"/>
                    <a:ea typeface="Open Sans" panose="020B0606030504020204" pitchFamily="34" charset="0"/>
                    <a:cs typeface="B Roya" panose="00000400000000000000" pitchFamily="2" charset="-78"/>
                  </a:rPr>
                  <a:t>باتشکر</a:t>
                </a:r>
                <a:endParaRPr kumimoji="0" lang="en-US" sz="4800" b="1" i="0" u="none" strike="noStrike" kern="1200" cap="none" spc="0" normalizeH="0" baseline="0" noProof="0" dirty="0">
                  <a:ln w="0">
                    <a:noFill/>
                  </a:ln>
                  <a:solidFill>
                    <a:srgbClr val="00B050"/>
                  </a:solidFill>
                  <a:effectLst/>
                  <a:uLnTx/>
                  <a:uFillTx/>
                  <a:latin typeface="Open Sans" panose="020B0606030504020204" pitchFamily="34" charset="0"/>
                  <a:ea typeface="Open Sans" panose="020B0606030504020204" pitchFamily="34" charset="0"/>
                  <a:cs typeface="B Roya" panose="00000400000000000000" pitchFamily="2" charset="-78"/>
                </a:endParaRPr>
              </a:p>
            </p:txBody>
          </p:sp>
        </p:grpSp>
        <p:grpSp>
          <p:nvGrpSpPr>
            <p:cNvPr id="51" name="Group 50"/>
            <p:cNvGrpSpPr/>
            <p:nvPr/>
          </p:nvGrpSpPr>
          <p:grpSpPr>
            <a:xfrm>
              <a:off x="6769826" y="917877"/>
              <a:ext cx="166551" cy="803142"/>
              <a:chOff x="6769826" y="917877"/>
              <a:chExt cx="166551" cy="803142"/>
            </a:xfrm>
          </p:grpSpPr>
          <p:cxnSp>
            <p:nvCxnSpPr>
              <p:cNvPr id="50" name="Straight Connector 49"/>
              <p:cNvCxnSpPr/>
              <p:nvPr/>
            </p:nvCxnSpPr>
            <p:spPr>
              <a:xfrm>
                <a:off x="6853101" y="917877"/>
                <a:ext cx="0" cy="803142"/>
              </a:xfrm>
              <a:prstGeom prst="line">
                <a:avLst/>
              </a:prstGeom>
              <a:ln>
                <a:solidFill>
                  <a:srgbClr val="29C6FA"/>
                </a:solidFill>
                <a:prstDash val="lgDash"/>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6769826" y="1236173"/>
                <a:ext cx="166551" cy="166551"/>
              </a:xfrm>
              <a:prstGeom prst="rect">
                <a:avLst/>
              </a:prstGeom>
              <a:solidFill>
                <a:srgbClr val="0A88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Schoolbook" panose="02040604050505020304"/>
                  <a:ea typeface="+mn-ea"/>
                  <a:cs typeface="+mn-cs"/>
                </a:endParaRPr>
              </a:p>
            </p:txBody>
          </p:sp>
        </p:grpSp>
      </p:grpSp>
      <p:sp>
        <p:nvSpPr>
          <p:cNvPr id="91" name="Freeform 5"/>
          <p:cNvSpPr>
            <a:spLocks/>
          </p:cNvSpPr>
          <p:nvPr/>
        </p:nvSpPr>
        <p:spPr bwMode="auto">
          <a:xfrm>
            <a:off x="1117954" y="2855490"/>
            <a:ext cx="3957264" cy="3089283"/>
          </a:xfrm>
          <a:custGeom>
            <a:avLst/>
            <a:gdLst>
              <a:gd name="T0" fmla="*/ 1358 w 1358"/>
              <a:gd name="T1" fmla="*/ 312 h 1059"/>
              <a:gd name="T2" fmla="*/ 611 w 1358"/>
              <a:gd name="T3" fmla="*/ 1059 h 1059"/>
              <a:gd name="T4" fmla="*/ 0 w 1358"/>
              <a:gd name="T5" fmla="*/ 740 h 1059"/>
              <a:gd name="T6" fmla="*/ 558 w 1358"/>
              <a:gd name="T7" fmla="*/ 979 h 1059"/>
              <a:gd name="T8" fmla="*/ 1321 w 1358"/>
              <a:gd name="T9" fmla="*/ 232 h 1059"/>
              <a:gd name="T10" fmla="*/ 1283 w 1358"/>
              <a:gd name="T11" fmla="*/ 0 h 1059"/>
              <a:gd name="T12" fmla="*/ 1306 w 1358"/>
              <a:gd name="T13" fmla="*/ 39 h 1059"/>
              <a:gd name="T14" fmla="*/ 1358 w 1358"/>
              <a:gd name="T15" fmla="*/ 312 h 10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8" h="1059">
                <a:moveTo>
                  <a:pt x="1358" y="312"/>
                </a:moveTo>
                <a:cubicBezTo>
                  <a:pt x="1358" y="724"/>
                  <a:pt x="1023" y="1059"/>
                  <a:pt x="611" y="1059"/>
                </a:cubicBezTo>
                <a:cubicBezTo>
                  <a:pt x="362" y="1059"/>
                  <a:pt x="136" y="934"/>
                  <a:pt x="0" y="740"/>
                </a:cubicBezTo>
                <a:cubicBezTo>
                  <a:pt x="141" y="888"/>
                  <a:pt x="341" y="979"/>
                  <a:pt x="558" y="979"/>
                </a:cubicBezTo>
                <a:cubicBezTo>
                  <a:pt x="979" y="979"/>
                  <a:pt x="1321" y="644"/>
                  <a:pt x="1321" y="232"/>
                </a:cubicBezTo>
                <a:cubicBezTo>
                  <a:pt x="1321" y="152"/>
                  <a:pt x="1308" y="74"/>
                  <a:pt x="1283" y="0"/>
                </a:cubicBezTo>
                <a:cubicBezTo>
                  <a:pt x="1291" y="13"/>
                  <a:pt x="1299" y="25"/>
                  <a:pt x="1306" y="39"/>
                </a:cubicBezTo>
                <a:cubicBezTo>
                  <a:pt x="1339" y="125"/>
                  <a:pt x="1358" y="217"/>
                  <a:pt x="1358" y="312"/>
                </a:cubicBezTo>
                <a:close/>
              </a:path>
            </a:pathLst>
          </a:custGeom>
          <a:solidFill>
            <a:srgbClr val="FFFFFF">
              <a:alpha val="41000"/>
            </a:srgbClr>
          </a:solidFill>
          <a:ln w="11113"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Schoolbook" panose="02040604050505020304"/>
              <a:ea typeface="+mn-ea"/>
              <a:cs typeface="+mn-cs"/>
            </a:endParaRPr>
          </a:p>
        </p:txBody>
      </p:sp>
      <p:pic>
        <p:nvPicPr>
          <p:cNvPr id="3" name="Picture 2">
            <a:extLst>
              <a:ext uri="{FF2B5EF4-FFF2-40B4-BE49-F238E27FC236}">
                <a16:creationId xmlns:a16="http://schemas.microsoft.com/office/drawing/2014/main" id="{61ECD303-4EE9-F0E3-CF34-90F7F6460ADD}"/>
              </a:ext>
            </a:extLst>
          </p:cNvPr>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400000"/>
                    </a14:imgEffect>
                  </a14:imgLayer>
                </a14:imgProps>
              </a:ext>
            </a:extLst>
          </a:blip>
          <a:stretch>
            <a:fillRect/>
          </a:stretch>
        </p:blipFill>
        <p:spPr>
          <a:xfrm>
            <a:off x="300007" y="4373497"/>
            <a:ext cx="6317187" cy="2589202"/>
          </a:xfrm>
          <a:prstGeom prst="rect">
            <a:avLst/>
          </a:prstGeom>
        </p:spPr>
      </p:pic>
      <p:sp>
        <p:nvSpPr>
          <p:cNvPr id="4" name="TextBox 3">
            <a:extLst>
              <a:ext uri="{FF2B5EF4-FFF2-40B4-BE49-F238E27FC236}">
                <a16:creationId xmlns:a16="http://schemas.microsoft.com/office/drawing/2014/main" id="{0D3DAA15-EBB8-F2D4-E158-8076F132C067}"/>
              </a:ext>
            </a:extLst>
          </p:cNvPr>
          <p:cNvSpPr txBox="1"/>
          <p:nvPr/>
        </p:nvSpPr>
        <p:spPr>
          <a:xfrm>
            <a:off x="298532" y="329545"/>
            <a:ext cx="8716132" cy="830997"/>
          </a:xfrm>
          <a:prstGeom prst="rect">
            <a:avLst/>
          </a:prstGeom>
          <a:noFill/>
        </p:spPr>
        <p:txBody>
          <a:bodyPr wrap="square" rtlCol="0">
            <a:spAutoFit/>
          </a:bodyPr>
          <a:lstStyle/>
          <a:p>
            <a:r>
              <a:rPr lang="fa-IR" sz="4800" dirty="0">
                <a:solidFill>
                  <a:srgbClr val="FF0000"/>
                </a:solidFill>
                <a:cs typeface="B Elham" panose="00000400000000000000" pitchFamily="2" charset="-78"/>
              </a:rPr>
              <a:t>درجلوگیری از حوادث موثر باشیم نه مقصر</a:t>
            </a:r>
            <a:endParaRPr lang="en-US" sz="4800" dirty="0">
              <a:solidFill>
                <a:srgbClr val="FF0000"/>
              </a:solidFill>
              <a:cs typeface="B Elham" panose="00000400000000000000" pitchFamily="2" charset="-78"/>
            </a:endParaRPr>
          </a:p>
        </p:txBody>
      </p:sp>
    </p:spTree>
    <p:extLst>
      <p:ext uri="{BB962C8B-B14F-4D97-AF65-F5344CB8AC3E}">
        <p14:creationId xmlns:p14="http://schemas.microsoft.com/office/powerpoint/2010/main" val="130563906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25000"/>
            <a:lum/>
          </a:blip>
          <a:srcRect/>
          <a:stretch>
            <a:fillRect t="-6000" b="-6000"/>
          </a:stretch>
        </a:blipFill>
        <a:effectLst/>
      </p:bgPr>
    </p:bg>
    <p:spTree>
      <p:nvGrpSpPr>
        <p:cNvPr id="1" name=""/>
        <p:cNvGrpSpPr/>
        <p:nvPr/>
      </p:nvGrpSpPr>
      <p:grpSpPr>
        <a:xfrm>
          <a:off x="0" y="0"/>
          <a:ext cx="0" cy="0"/>
          <a:chOff x="0" y="0"/>
          <a:chExt cx="0" cy="0"/>
        </a:xfrm>
      </p:grpSpPr>
      <p:sp useBgFill="1">
        <p:nvSpPr>
          <p:cNvPr id="3" name="TextBox 2">
            <a:extLst>
              <a:ext uri="{FF2B5EF4-FFF2-40B4-BE49-F238E27FC236}">
                <a16:creationId xmlns:a16="http://schemas.microsoft.com/office/drawing/2014/main" id="{B36D7DDC-A474-CDA4-373F-2C866EBC338E}"/>
              </a:ext>
            </a:extLst>
          </p:cNvPr>
          <p:cNvSpPr txBox="1"/>
          <p:nvPr/>
        </p:nvSpPr>
        <p:spPr>
          <a:xfrm>
            <a:off x="0" y="0"/>
            <a:ext cx="12012460" cy="7032374"/>
          </a:xfrm>
          <a:prstGeom prst="rect">
            <a:avLst/>
          </a:prstGeom>
        </p:spPr>
        <p:txBody>
          <a:bodyPr wrap="square">
            <a:spAutoFit/>
          </a:bodyPr>
          <a:lstStyle/>
          <a:p>
            <a:pPr algn="ctr" rtl="1">
              <a:lnSpc>
                <a:spcPct val="115000"/>
              </a:lnSpc>
              <a:spcAft>
                <a:spcPts val="800"/>
              </a:spcAft>
            </a:pPr>
            <a:r>
              <a:rPr lang="ar-SA" sz="2400" dirty="0">
                <a:solidFill>
                  <a:schemeClr val="accent1"/>
                </a:solidFill>
                <a:effectLst/>
                <a:latin typeface="Calibri" panose="020F0502020204030204" pitchFamily="34" charset="0"/>
                <a:ea typeface="Calibri" panose="020F0502020204030204" pitchFamily="34" charset="0"/>
                <a:cs typeface="B Titr" panose="00000700000000000000" pitchFamily="2" charset="-78"/>
              </a:rPr>
              <a:t>وزارت نیرو</a:t>
            </a:r>
            <a:endParaRPr lang="en-US" sz="2400" dirty="0">
              <a:solidFill>
                <a:schemeClr val="accent1"/>
              </a:solidFill>
              <a:effectLst/>
              <a:latin typeface="Calibri" panose="020F0502020204030204" pitchFamily="34" charset="0"/>
              <a:ea typeface="Calibri" panose="020F0502020204030204" pitchFamily="34" charset="0"/>
              <a:cs typeface="B Titr" panose="00000700000000000000" pitchFamily="2" charset="-78"/>
            </a:endParaRPr>
          </a:p>
          <a:p>
            <a:pPr algn="ctr" rtl="1">
              <a:lnSpc>
                <a:spcPct val="115000"/>
              </a:lnSpc>
              <a:spcAft>
                <a:spcPts val="800"/>
              </a:spcAft>
            </a:pPr>
            <a:r>
              <a:rPr lang="ar-SA" sz="2400" dirty="0">
                <a:solidFill>
                  <a:srgbClr val="002060"/>
                </a:solidFill>
                <a:effectLst/>
                <a:latin typeface="Calibri" panose="020F0502020204030204" pitchFamily="34" charset="0"/>
                <a:ea typeface="Calibri" panose="020F0502020204030204" pitchFamily="34" charset="0"/>
                <a:cs typeface="B Titr" panose="00000700000000000000" pitchFamily="2" charset="-78"/>
              </a:rPr>
              <a:t>نظام نامه سلامت ،ایمنی محیط زیست پدافند غیر عامل و مدیریت بحران وزارت نیرو </a:t>
            </a:r>
            <a:endParaRPr lang="fa-IR" sz="2400" dirty="0">
              <a:solidFill>
                <a:srgbClr val="002060"/>
              </a:solidFill>
              <a:effectLst/>
              <a:latin typeface="Calibri" panose="020F0502020204030204" pitchFamily="34" charset="0"/>
              <a:ea typeface="Calibri" panose="020F0502020204030204" pitchFamily="34" charset="0"/>
              <a:cs typeface="B Titr" panose="00000700000000000000" pitchFamily="2" charset="-78"/>
            </a:endParaRPr>
          </a:p>
          <a:p>
            <a:pPr algn="ctr" rtl="1">
              <a:lnSpc>
                <a:spcPct val="115000"/>
              </a:lnSpc>
              <a:spcAft>
                <a:spcPts val="800"/>
              </a:spcAft>
            </a:pPr>
            <a:r>
              <a:rPr lang="ar-SA" sz="2800" dirty="0">
                <a:solidFill>
                  <a:srgbClr val="002060"/>
                </a:solidFill>
                <a:effectLst/>
                <a:latin typeface="Calibri" panose="020F0502020204030204" pitchFamily="34" charset="0"/>
                <a:ea typeface="Calibri" panose="020F0502020204030204" pitchFamily="34" charset="0"/>
                <a:cs typeface="B Titr" panose="00000700000000000000" pitchFamily="2" charset="-78"/>
              </a:rPr>
              <a:t>دستور العمل الزامات سلامت ایمنی و محیط زیست پیمانکاران</a:t>
            </a:r>
            <a:endParaRPr lang="en-US" sz="2800" dirty="0">
              <a:solidFill>
                <a:srgbClr val="002060"/>
              </a:solidFill>
              <a:effectLst/>
              <a:latin typeface="Calibri" panose="020F0502020204030204" pitchFamily="34" charset="0"/>
              <a:ea typeface="Calibri" panose="020F0502020204030204" pitchFamily="34" charset="0"/>
              <a:cs typeface="B Titr" panose="00000700000000000000" pitchFamily="2" charset="-78"/>
            </a:endParaRPr>
          </a:p>
          <a:p>
            <a:pPr algn="ctr" rtl="1">
              <a:lnSpc>
                <a:spcPct val="115000"/>
              </a:lnSpc>
              <a:spcAft>
                <a:spcPts val="800"/>
              </a:spcAft>
            </a:pPr>
            <a:r>
              <a:rPr lang="ar-SA" sz="1600" dirty="0">
                <a:solidFill>
                  <a:srgbClr val="0070C0"/>
                </a:solidFill>
                <a:effectLst/>
                <a:latin typeface="Calibri" panose="020F0502020204030204" pitchFamily="34" charset="0"/>
                <a:ea typeface="Calibri" panose="020F0502020204030204" pitchFamily="34" charset="0"/>
                <a:cs typeface="B Titr" panose="00000700000000000000" pitchFamily="2" charset="-78"/>
              </a:rPr>
              <a:t> </a:t>
            </a:r>
            <a:endParaRPr lang="fa-IR" sz="1600" dirty="0">
              <a:solidFill>
                <a:srgbClr val="0070C0"/>
              </a:solidFill>
              <a:effectLst/>
              <a:latin typeface="Calibri" panose="020F0502020204030204" pitchFamily="34" charset="0"/>
              <a:ea typeface="Calibri" panose="020F0502020204030204" pitchFamily="34" charset="0"/>
              <a:cs typeface="B Titr" panose="00000700000000000000" pitchFamily="2" charset="-78"/>
            </a:endParaRPr>
          </a:p>
          <a:p>
            <a:pPr algn="ctr" rtl="1">
              <a:lnSpc>
                <a:spcPct val="115000"/>
              </a:lnSpc>
              <a:spcAft>
                <a:spcPts val="800"/>
              </a:spcAft>
            </a:pPr>
            <a:r>
              <a:rPr lang="ar-SA" sz="2400" b="1" dirty="0">
                <a:effectLst/>
                <a:latin typeface="Calibri" panose="020F0502020204030204" pitchFamily="34" charset="0"/>
                <a:ea typeface="Calibri" panose="020F0502020204030204" pitchFamily="34" charset="0"/>
                <a:cs typeface="B Titr" panose="00000700000000000000" pitchFamily="2" charset="-78"/>
              </a:rPr>
              <a:t>مقام تصویب کننده </a:t>
            </a:r>
            <a:r>
              <a:rPr lang="en-US" sz="2400" b="1" dirty="0">
                <a:effectLst/>
                <a:latin typeface="Calibri" panose="020F0502020204030204" pitchFamily="34" charset="0"/>
                <a:ea typeface="Calibri" panose="020F0502020204030204" pitchFamily="34" charset="0"/>
                <a:cs typeface="B Titr" panose="00000700000000000000" pitchFamily="2" charset="-78"/>
              </a:rPr>
              <a:t> : </a:t>
            </a:r>
            <a:r>
              <a:rPr lang="ar-SA" sz="2400" b="1" dirty="0">
                <a:effectLst/>
                <a:latin typeface="Calibri" panose="020F0502020204030204" pitchFamily="34" charset="0"/>
                <a:ea typeface="Calibri" panose="020F0502020204030204" pitchFamily="34" charset="0"/>
                <a:cs typeface="B Titr" panose="00000700000000000000" pitchFamily="2" charset="-78"/>
              </a:rPr>
              <a:t>وزیر نیرو</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800"/>
              </a:spcAft>
            </a:pPr>
            <a:r>
              <a:rPr lang="ar-SA" sz="2400" b="1" dirty="0">
                <a:effectLst/>
                <a:latin typeface="Calibri" panose="020F0502020204030204" pitchFamily="34" charset="0"/>
                <a:ea typeface="Calibri" panose="020F0502020204030204" pitchFamily="34" charset="0"/>
                <a:cs typeface="B Titr" panose="00000700000000000000" pitchFamily="2" charset="-78"/>
              </a:rPr>
              <a:t>دریافت</a:t>
            </a:r>
            <a:r>
              <a:rPr lang="ar-SA" sz="2400" dirty="0">
                <a:effectLst/>
                <a:latin typeface="Calibri" panose="020F0502020204030204" pitchFamily="34" charset="0"/>
                <a:ea typeface="Calibri" panose="020F0502020204030204" pitchFamily="34" charset="0"/>
                <a:cs typeface="B Titr" panose="00000700000000000000" pitchFamily="2" charset="-78"/>
              </a:rPr>
              <a:t> کنندگان سند برای اجرا </a:t>
            </a:r>
            <a:r>
              <a:rPr lang="fa-IR" sz="2400" dirty="0">
                <a:effectLst/>
                <a:latin typeface="Calibri" panose="020F0502020204030204" pitchFamily="34" charset="0"/>
                <a:ea typeface="Calibri" panose="020F0502020204030204" pitchFamily="34" charset="0"/>
                <a:cs typeface="B Titr" panose="00000700000000000000" pitchFamily="2" charset="-78"/>
              </a:rPr>
              <a:t>: </a:t>
            </a:r>
            <a:r>
              <a:rPr lang="ar-SA" sz="2400" dirty="0">
                <a:effectLst/>
                <a:latin typeface="Calibri" panose="020F0502020204030204" pitchFamily="34" charset="0"/>
                <a:ea typeface="Calibri" panose="020F0502020204030204" pitchFamily="34" charset="0"/>
                <a:cs typeface="B Titr" panose="00000700000000000000" pitchFamily="2" charset="-78"/>
              </a:rPr>
              <a:t>معاونتهای حوزه ستادی وزارت نیرو</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800"/>
              </a:spcAft>
            </a:pPr>
            <a:r>
              <a:rPr lang="ar-SA" sz="2400" dirty="0">
                <a:effectLst/>
                <a:latin typeface="Calibri" panose="020F0502020204030204" pitchFamily="34" charset="0"/>
                <a:ea typeface="Calibri" panose="020F0502020204030204" pitchFamily="34" charset="0"/>
                <a:cs typeface="B Titr" panose="00000700000000000000" pitchFamily="2" charset="-78"/>
              </a:rPr>
              <a:t>مراکز و دفاتر مستقل حوزه ستادی وزارت نیرو</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800"/>
              </a:spcAft>
            </a:pPr>
            <a:r>
              <a:rPr lang="ar-SA" sz="2400" dirty="0">
                <a:effectLst/>
                <a:latin typeface="Calibri" panose="020F0502020204030204" pitchFamily="34" charset="0"/>
                <a:ea typeface="Calibri" panose="020F0502020204030204" pitchFamily="34" charset="0"/>
                <a:cs typeface="B Titr" panose="00000700000000000000" pitchFamily="2" charset="-78"/>
              </a:rPr>
              <a:t>سازمان انرژیهای تجدیدپذیر و بهره وری انرژی برق (ساتبا)</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800"/>
              </a:spcAft>
            </a:pPr>
            <a:r>
              <a:rPr lang="ar-SA" sz="2400" dirty="0">
                <a:effectLst/>
                <a:latin typeface="Calibri" panose="020F0502020204030204" pitchFamily="34" charset="0"/>
                <a:ea typeface="Calibri" panose="020F0502020204030204" pitchFamily="34" charset="0"/>
                <a:cs typeface="B Titr" panose="00000700000000000000" pitchFamily="2" charset="-78"/>
              </a:rPr>
              <a:t>سازمان توسعه و بهره برداری فناوریهای نوین آبهای جوی</a:t>
            </a:r>
            <a:r>
              <a:rPr lang="en-US" sz="2400" dirty="0">
                <a:effectLst/>
                <a:latin typeface="Calibri" panose="020F0502020204030204" pitchFamily="34" charset="0"/>
                <a:ea typeface="Calibri" panose="020F0502020204030204" pitchFamily="34" charset="0"/>
                <a:cs typeface="B Titr" panose="00000700000000000000" pitchFamily="2" charset="-78"/>
              </a:rPr>
              <a:t>  </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800"/>
              </a:spcAft>
            </a:pPr>
            <a:r>
              <a:rPr lang="ar-SA" sz="4000" u="sng" dirty="0">
                <a:effectLst/>
                <a:latin typeface="Calibri" panose="020F0502020204030204" pitchFamily="34" charset="0"/>
                <a:ea typeface="Calibri" panose="020F0502020204030204" pitchFamily="34" charset="0"/>
                <a:cs typeface="B Titr" panose="00000700000000000000" pitchFamily="2" charset="-78"/>
              </a:rPr>
              <a:t>شرکتهای مادر تخصصی و زیر مجموعه </a:t>
            </a:r>
            <a:endParaRPr lang="en-US" sz="4000" u="sng"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800"/>
              </a:spcAft>
            </a:pPr>
            <a:r>
              <a:rPr lang="ar-SA" sz="2400" dirty="0">
                <a:effectLst/>
                <a:latin typeface="Calibri" panose="020F0502020204030204" pitchFamily="34" charset="0"/>
                <a:ea typeface="Calibri" panose="020F0502020204030204" pitchFamily="34" charset="0"/>
                <a:cs typeface="B Titr" panose="00000700000000000000" pitchFamily="2" charset="-78"/>
              </a:rPr>
              <a:t>دفتر مدیریت بهره وری و نوسازی اداری وزارت نیرو</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en-US" sz="2400" dirty="0">
                <a:effectLst/>
                <a:latin typeface="Calibri" panose="020F0502020204030204" pitchFamily="34" charset="0"/>
                <a:ea typeface="Calibri" panose="020F0502020204030204" pitchFamily="34" charset="0"/>
                <a:cs typeface="B Titr" panose="00000700000000000000" pitchFamily="2" charset="-78"/>
              </a:rPr>
              <a:t> </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en-US" sz="2400" dirty="0">
                <a:effectLst/>
                <a:latin typeface="Calibri" panose="020F0502020204030204" pitchFamily="34" charset="0"/>
                <a:ea typeface="Calibri" panose="020F0502020204030204" pitchFamily="34" charset="0"/>
                <a:cs typeface="B Titr" panose="00000700000000000000" pitchFamily="2" charset="-78"/>
              </a:rPr>
              <a:t> </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91397DCA-7C8C-742F-BA8A-9BAC6574B0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606" y="4901082"/>
            <a:ext cx="1265928" cy="1265928"/>
          </a:xfrm>
          <a:prstGeom prst="rect">
            <a:avLst/>
          </a:prstGeom>
        </p:spPr>
      </p:pic>
    </p:spTree>
    <p:extLst>
      <p:ext uri="{BB962C8B-B14F-4D97-AF65-F5344CB8AC3E}">
        <p14:creationId xmlns:p14="http://schemas.microsoft.com/office/powerpoint/2010/main" val="3690134668"/>
      </p:ext>
    </p:extLst>
  </p:cSld>
  <p:clrMapOvr>
    <a:masterClrMapping/>
  </p:clrMapOvr>
  <p:transition spd="slow">
    <p:randomBar dir="vert"/>
  </p:transition>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bg1">
            <a:lumMod val="75000"/>
            <a:alpha val="0"/>
          </a:schemeClr>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EF56EAE-8BDA-4749-4C62-732A23C06BDF}"/>
              </a:ext>
            </a:extLst>
          </p:cNvPr>
          <p:cNvPicPr>
            <a:picLocks noChangeAspect="1"/>
          </p:cNvPicPr>
          <p:nvPr/>
        </p:nvPicPr>
        <p:blipFill>
          <a:blip r:embed="rId2">
            <a:lum bright="70000" contrast="-70000"/>
          </a:blip>
          <a:stretch>
            <a:fillRect/>
          </a:stretch>
        </p:blipFill>
        <p:spPr>
          <a:xfrm>
            <a:off x="0" y="1"/>
            <a:ext cx="12192000" cy="6858000"/>
          </a:xfrm>
          <a:prstGeom prst="rect">
            <a:avLst/>
          </a:prstGeom>
        </p:spPr>
      </p:pic>
      <p:sp>
        <p:nvSpPr>
          <p:cNvPr id="24" name="Rectangle 31">
            <a:extLst>
              <a:ext uri="{FF2B5EF4-FFF2-40B4-BE49-F238E27FC236}">
                <a16:creationId xmlns:a16="http://schemas.microsoft.com/office/drawing/2014/main" id="{59980DFE-A6AB-E9F0-53D5-76DBC97CFF74}"/>
              </a:ext>
            </a:extLst>
          </p:cNvPr>
          <p:cNvSpPr>
            <a:spLocks noChangeArrowheads="1"/>
          </p:cNvSpPr>
          <p:nvPr/>
        </p:nvSpPr>
        <p:spPr bwMode="auto">
          <a:xfrm>
            <a:off x="703801" y="171890"/>
            <a:ext cx="10784398" cy="6514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Low" rtl="1">
              <a:lnSpc>
                <a:spcPct val="115000"/>
              </a:lnSpc>
              <a:spcAft>
                <a:spcPts val="800"/>
              </a:spcAft>
            </a:pPr>
            <a:r>
              <a:rPr lang="fa-IR" sz="2200" b="1" dirty="0">
                <a:solidFill>
                  <a:srgbClr val="0070C0"/>
                </a:solidFill>
                <a:ea typeface="Calibri" panose="020F0502020204030204" pitchFamily="34" charset="0"/>
                <a:cs typeface="B Titr" panose="00000700000000000000" pitchFamily="2" charset="-78"/>
              </a:rPr>
              <a:t>  </a:t>
            </a:r>
            <a:r>
              <a:rPr lang="ar-SA" sz="2200" b="1" dirty="0">
                <a:solidFill>
                  <a:srgbClr val="0070C0"/>
                </a:solidFill>
                <a:ea typeface="Calibri" panose="020F0502020204030204" pitchFamily="34" charset="0"/>
                <a:cs typeface="B Titr" panose="00000700000000000000" pitchFamily="2" charset="-78"/>
              </a:rPr>
              <a:t>مقدمه</a:t>
            </a:r>
            <a:endParaRPr lang="en-US" sz="2200" b="1" dirty="0">
              <a:solidFill>
                <a:srgbClr val="0070C0"/>
              </a:solidFill>
              <a:ea typeface="Calibri" panose="020F0502020204030204" pitchFamily="34" charset="0"/>
              <a:cs typeface="Arial" panose="020B0604020202020204" pitchFamily="34" charset="0"/>
            </a:endParaRPr>
          </a:p>
          <a:p>
            <a:pPr algn="justLow" rtl="1">
              <a:lnSpc>
                <a:spcPct val="115000"/>
              </a:lnSpc>
              <a:spcAft>
                <a:spcPts val="800"/>
              </a:spcAft>
            </a:pPr>
            <a:r>
              <a:rPr lang="ar-SA" sz="2200" dirty="0">
                <a:ea typeface="Calibri" panose="020F0502020204030204" pitchFamily="34" charset="0"/>
                <a:cs typeface="B Titr" panose="00000700000000000000" pitchFamily="2" charset="-78"/>
              </a:rPr>
              <a:t>با اجرای سیاستهای کلی اصل ۴۴ قانون اساسی جمهوری اسلامی ایران و روند رو به رشد واگذاری فعالیت های دولتی به بخش خصوصی در کشور و </a:t>
            </a:r>
            <a:r>
              <a:rPr lang="ar-SA" sz="2200" dirty="0">
                <a:solidFill>
                  <a:srgbClr val="FF0000"/>
                </a:solidFill>
                <a:ea typeface="Calibri" panose="020F0502020204030204" pitchFamily="34" charset="0"/>
                <a:cs typeface="B Titr" panose="00000700000000000000" pitchFamily="2" charset="-78"/>
              </a:rPr>
              <a:t>استفاده از اشخاص حقیقی و حقوقی واجد صلاحیت </a:t>
            </a:r>
            <a:r>
              <a:rPr lang="ar-SA" sz="2200" dirty="0">
                <a:ea typeface="Calibri" panose="020F0502020204030204" pitchFamily="34" charset="0"/>
                <a:cs typeface="B Titr" panose="00000700000000000000" pitchFamily="2" charset="-78"/>
              </a:rPr>
              <a:t>برای انجام امور محوله، یکی از مهم ترین رویکردهای وزارت نیرو استفاده از ظرفیت بخش خصوصی در قراردادهای طراحی، توسعه، احداث، بهره برداری و خدمات میباشد شتاب گرفتن روند برون سپاری فعالیتها مدیریت غیر متمرکز و مدیریت بخش غیر دولتی و خصوصی، </a:t>
            </a:r>
            <a:r>
              <a:rPr lang="ar-SA" sz="2200" dirty="0">
                <a:solidFill>
                  <a:srgbClr val="FF0000"/>
                </a:solidFill>
                <a:ea typeface="Calibri" panose="020F0502020204030204" pitchFamily="34" charset="0"/>
                <a:cs typeface="B Titr" panose="00000700000000000000" pitchFamily="2" charset="-78"/>
              </a:rPr>
              <a:t>تعدد شرکتهای پیمانکاری میتواند منجر به افزایش نرخ حوادث در این بخش و پیامدهای حقوقی، اقتصادی</a:t>
            </a:r>
            <a:r>
              <a:rPr lang="ar-SA" sz="2200" dirty="0">
                <a:ea typeface="Calibri" panose="020F0502020204030204" pitchFamily="34" charset="0"/>
                <a:cs typeface="B Titr" panose="00000700000000000000" pitchFamily="2" charset="-78"/>
              </a:rPr>
              <a:t>، فرهنگی- روانی و اجتماعی بر جامعه و وزارت نیرو گردد و با هدر رفت سرمایه های انسانی و مادی کشور، زمینه ساز اخلال در خدمات رسانی به مشترکین و ایجاد نارضایتی آنها شود تحمیل هزینه های </a:t>
            </a:r>
            <a:r>
              <a:rPr lang="en-US" sz="2200" dirty="0">
                <a:ea typeface="Calibri" panose="020F0502020204030204" pitchFamily="34" charset="0"/>
                <a:cs typeface="B Titr" panose="00000700000000000000" pitchFamily="2" charset="-78"/>
              </a:rPr>
              <a:t>  </a:t>
            </a:r>
            <a:r>
              <a:rPr lang="ar-SA" sz="2200" dirty="0">
                <a:ea typeface="Calibri" panose="020F0502020204030204" pitchFamily="34" charset="0"/>
                <a:cs typeface="B Titr" panose="00000700000000000000" pitchFamily="2" charset="-78"/>
              </a:rPr>
              <a:t>ناشی از حوادث به پیمانکاران، منجر به افزایش قیمت مناقصات، مشکلات قضایی و حقوقی ناشی از حادثه بار مالی زیاد و تأخیر در انجام پروژه ها و اتلاف وقت خواهد شد. </a:t>
            </a:r>
            <a:endParaRPr lang="en-US" sz="2200" dirty="0">
              <a:ea typeface="Calibri" panose="020F0502020204030204" pitchFamily="34" charset="0"/>
              <a:cs typeface="B Titr" panose="00000700000000000000" pitchFamily="2" charset="-78"/>
            </a:endParaRPr>
          </a:p>
          <a:p>
            <a:pPr algn="justLow" rtl="1">
              <a:lnSpc>
                <a:spcPct val="115000"/>
              </a:lnSpc>
              <a:spcAft>
                <a:spcPts val="800"/>
              </a:spcAft>
            </a:pPr>
            <a:r>
              <a:rPr lang="ar-SA" sz="2200" dirty="0">
                <a:ea typeface="Calibri" panose="020F0502020204030204" pitchFamily="34" charset="0"/>
                <a:cs typeface="B Titr" panose="00000700000000000000" pitchFamily="2" charset="-78"/>
              </a:rPr>
              <a:t>هر چند فعالیت پیمانکاران از جهت رعایت اصول ایمنی و بهداشت کار، تابع قوانین و الزامات فنی و ایمنی مراجع ذیصلاح کشوری است </a:t>
            </a:r>
            <a:r>
              <a:rPr lang="ar-SA" sz="2200" dirty="0">
                <a:solidFill>
                  <a:srgbClr val="FF0000"/>
                </a:solidFill>
                <a:ea typeface="Calibri" panose="020F0502020204030204" pitchFamily="34" charset="0"/>
                <a:cs typeface="B Titr" panose="00000700000000000000" pitchFamily="2" charset="-78"/>
              </a:rPr>
              <a:t>لیکن به منظور توجه به ملاحظات ایمنی و مسئولیت های متقابل کارفرما و پیمانکار در قراردادها اطمینان از کفایت الزامات ،ایمنی جلوگیری از بروز حوادث و بیماری های شغلی، یکسان سازی اصول کلی و مبانی ایمنی و بهداشت کار در فعالیتهای پیمانکاران و ایجاد وحدت رویه در نحوه فراخوان بکارگیری و نظارت بر پیمانکاران دستور العمل الزامات سلامت ایمنی و محیط زیست پیمانکاران تدوین و ابلاغ می گردد</a:t>
            </a:r>
            <a:r>
              <a:rPr lang="ar-SA" sz="2200" dirty="0">
                <a:ea typeface="Calibri" panose="020F0502020204030204" pitchFamily="34" charset="0"/>
                <a:cs typeface="B Titr" panose="00000700000000000000" pitchFamily="2" charset="-78"/>
              </a:rPr>
              <a:t>.</a:t>
            </a:r>
            <a:endParaRPr lang="en-US" sz="2200" dirty="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918299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24000"/>
            <a:lum/>
          </a:blip>
          <a:srcRect/>
          <a:stretch>
            <a:fillRect t="-20000" b="-20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4ADFC96-8874-BBCD-28AD-CD83F5B05A74}"/>
              </a:ext>
            </a:extLst>
          </p:cNvPr>
          <p:cNvSpPr txBox="1"/>
          <p:nvPr/>
        </p:nvSpPr>
        <p:spPr>
          <a:xfrm>
            <a:off x="100584" y="491144"/>
            <a:ext cx="11969496" cy="5893408"/>
          </a:xfrm>
          <a:prstGeom prst="rect">
            <a:avLst/>
          </a:prstGeom>
          <a:noFill/>
        </p:spPr>
        <p:txBody>
          <a:bodyPr wrap="square">
            <a:spAutoFit/>
          </a:bodyPr>
          <a:lstStyle/>
          <a:p>
            <a:pPr algn="just" rtl="1">
              <a:lnSpc>
                <a:spcPct val="115000"/>
              </a:lnSpc>
              <a:spcAft>
                <a:spcPts val="800"/>
              </a:spcAft>
            </a:pPr>
            <a:r>
              <a:rPr lang="fa-IR" sz="2400" dirty="0">
                <a:solidFill>
                  <a:srgbClr val="0070C0"/>
                </a:solidFill>
                <a:effectLst/>
                <a:latin typeface="Calibri" panose="020F0502020204030204" pitchFamily="34" charset="0"/>
                <a:ea typeface="Calibri" panose="020F0502020204030204" pitchFamily="34" charset="0"/>
                <a:cs typeface="B Titr" panose="00000700000000000000" pitchFamily="2" charset="-78"/>
              </a:rPr>
              <a:t>1-</a:t>
            </a:r>
            <a:r>
              <a:rPr lang="ar-SA" sz="2400" dirty="0">
                <a:solidFill>
                  <a:srgbClr val="0070C0"/>
                </a:solidFill>
                <a:effectLst/>
                <a:latin typeface="Calibri" panose="020F0502020204030204" pitchFamily="34" charset="0"/>
                <a:ea typeface="Calibri" panose="020F0502020204030204" pitchFamily="34" charset="0"/>
                <a:cs typeface="B Titr" panose="00000700000000000000" pitchFamily="2" charset="-78"/>
              </a:rPr>
              <a:t>هدف</a:t>
            </a:r>
            <a:r>
              <a:rPr lang="fa-IR" sz="2400" dirty="0">
                <a:solidFill>
                  <a:srgbClr val="0070C0"/>
                </a:solidFill>
                <a:effectLst/>
                <a:latin typeface="Calibri" panose="020F0502020204030204" pitchFamily="34" charset="0"/>
                <a:ea typeface="Calibri" panose="020F0502020204030204" pitchFamily="34" charset="0"/>
                <a:cs typeface="B Titr" panose="00000700000000000000" pitchFamily="2" charset="-78"/>
              </a:rPr>
              <a:t> :</a:t>
            </a:r>
            <a:endParaRPr lang="en-US" sz="2400" dirty="0">
              <a:solidFill>
                <a:srgbClr val="0070C0"/>
              </a:solidFill>
              <a:effectLst/>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800"/>
              </a:spcAft>
            </a:pPr>
            <a:r>
              <a:rPr lang="ar-SA" sz="2400" dirty="0">
                <a:effectLst/>
                <a:latin typeface="Calibri" panose="020F0502020204030204" pitchFamily="34" charset="0"/>
                <a:ea typeface="Calibri" panose="020F0502020204030204" pitchFamily="34" charset="0"/>
                <a:cs typeface="B Titr" panose="00000700000000000000" pitchFamily="2" charset="-78"/>
              </a:rPr>
              <a:t>هدف کلی </a:t>
            </a:r>
            <a:r>
              <a:rPr lang="fa-IR" sz="2400" dirty="0">
                <a:latin typeface="Calibri" panose="020F0502020204030204" pitchFamily="34" charset="0"/>
                <a:ea typeface="Calibri" panose="020F0502020204030204" pitchFamily="34" charset="0"/>
                <a:cs typeface="B Titr" panose="00000700000000000000" pitchFamily="2" charset="-78"/>
              </a:rPr>
              <a:t>:</a:t>
            </a:r>
            <a:r>
              <a:rPr lang="ar-SA" sz="2400" dirty="0">
                <a:effectLst/>
                <a:latin typeface="Calibri" panose="020F0502020204030204" pitchFamily="34" charset="0"/>
                <a:ea typeface="Calibri" panose="020F0502020204030204" pitchFamily="34" charset="0"/>
                <a:cs typeface="B Titr" panose="00000700000000000000" pitchFamily="2" charset="-78"/>
              </a:rPr>
              <a:t> </a:t>
            </a: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ارتقاء سطح </a:t>
            </a:r>
            <a:r>
              <a:rPr lang="en-US"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فعالیتهای پیمانکاری از طریق ایجاد سازوکار یکپارچه، هدفمند و اثربخش و حصول اطمینان از رعایت الزامات و مقررات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و ارتقای عملکرد پیمانکاران در این حوزه  </a:t>
            </a: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به منظور ایجاد شرایط ایمن و دور از خطر و جلوگیری از وقوع حوادث و بیماریهای شغلی</a:t>
            </a:r>
            <a:r>
              <a:rPr lang="ar-SA" sz="2400" dirty="0">
                <a:effectLst/>
                <a:latin typeface="Calibri" panose="020F0502020204030204" pitchFamily="34" charset="0"/>
                <a:ea typeface="Calibri" panose="020F0502020204030204" pitchFamily="34" charset="0"/>
                <a:cs typeface="B Titr" panose="00000700000000000000" pitchFamily="2" charset="-78"/>
              </a:rPr>
              <a:t> برای کارکنان آنها وسایر افراد و جلوگیری از وارد شدن خسارات احتمالی به محیط زیست در چارچوب موارد ذیل می</a:t>
            </a:r>
            <a:r>
              <a:rPr lang="fa-IR" sz="2400" dirty="0">
                <a:effectLst/>
                <a:latin typeface="Calibri" panose="020F0502020204030204" pitchFamily="34" charset="0"/>
                <a:ea typeface="Calibri" panose="020F0502020204030204" pitchFamily="34" charset="0"/>
                <a:cs typeface="B Titr" panose="00000700000000000000" pitchFamily="2" charset="-78"/>
              </a:rPr>
              <a:t> </a:t>
            </a:r>
            <a:r>
              <a:rPr lang="ar-SA" sz="2400" dirty="0">
                <a:effectLst/>
                <a:latin typeface="Calibri" panose="020F0502020204030204" pitchFamily="34" charset="0"/>
                <a:ea typeface="Calibri" panose="020F0502020204030204" pitchFamily="34" charset="0"/>
                <a:cs typeface="B Titr" panose="00000700000000000000" pitchFamily="2" charset="-78"/>
              </a:rPr>
              <a:t>باشد:</a:t>
            </a:r>
            <a:endParaRPr lang="fa-IR" sz="2400" dirty="0">
              <a:effectLst/>
              <a:latin typeface="Calibri" panose="020F0502020204030204" pitchFamily="34" charset="0"/>
              <a:ea typeface="Calibri" panose="020F0502020204030204" pitchFamily="34" charset="0"/>
              <a:cs typeface="B Titr" panose="00000700000000000000" pitchFamily="2" charset="-78"/>
            </a:endParaRPr>
          </a:p>
          <a:p>
            <a:pPr algn="just" rtl="1">
              <a:lnSpc>
                <a:spcPct val="115000"/>
              </a:lnSpc>
              <a:spcAft>
                <a:spcPts val="800"/>
              </a:spcAft>
            </a:pPr>
            <a:endParaRPr lang="fa-IR" sz="2400" dirty="0">
              <a:effectLst/>
              <a:latin typeface="Calibri" panose="020F0502020204030204" pitchFamily="34" charset="0"/>
              <a:ea typeface="Calibri" panose="020F0502020204030204" pitchFamily="34" charset="0"/>
              <a:cs typeface="B Titr" panose="00000700000000000000" pitchFamily="2" charset="-78"/>
            </a:endParaRPr>
          </a:p>
          <a:p>
            <a:pPr algn="just" rtl="1">
              <a:lnSpc>
                <a:spcPct val="115000"/>
              </a:lnSpc>
              <a:spcAft>
                <a:spcPts val="800"/>
              </a:spcAft>
            </a:pPr>
            <a:r>
              <a:rPr lang="ar-SA" sz="2400" dirty="0">
                <a:solidFill>
                  <a:schemeClr val="accent1"/>
                </a:solidFill>
                <a:effectLst/>
                <a:latin typeface="Calibri" panose="020F0502020204030204" pitchFamily="34" charset="0"/>
                <a:ea typeface="Calibri" panose="020F0502020204030204" pitchFamily="34" charset="0"/>
                <a:cs typeface="B Titr" panose="00000700000000000000" pitchFamily="2" charset="-78"/>
                <a:sym typeface="Wingdings" panose="05000000000000000000" pitchFamily="2" charset="2"/>
              </a:rPr>
              <a:t></a:t>
            </a:r>
            <a:r>
              <a:rPr lang="fa-IR" sz="2400" dirty="0">
                <a:solidFill>
                  <a:schemeClr val="accent1"/>
                </a:solidFill>
                <a:effectLst/>
                <a:latin typeface="Calibri" panose="020F0502020204030204" pitchFamily="34" charset="0"/>
                <a:ea typeface="Calibri" panose="020F0502020204030204" pitchFamily="34" charset="0"/>
                <a:cs typeface="B Titr" panose="00000700000000000000" pitchFamily="2" charset="-78"/>
                <a:sym typeface="Wingdings" panose="05000000000000000000" pitchFamily="2" charset="2"/>
              </a:rPr>
              <a:t> </a:t>
            </a:r>
            <a:r>
              <a:rPr lang="ar-SA" sz="2400" dirty="0">
                <a:effectLst/>
                <a:latin typeface="Calibri" panose="020F0502020204030204" pitchFamily="34" charset="0"/>
                <a:ea typeface="Calibri" panose="020F0502020204030204" pitchFamily="34" charset="0"/>
                <a:cs typeface="B Titr" panose="00000700000000000000" pitchFamily="2" charset="-78"/>
              </a:rPr>
              <a:t>تأمین خواسته های ذینفعان و الزامات قانونی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پیمانکاران و کاهش تنشهای اداری و قضایی مرتبط</a:t>
            </a:r>
            <a:endParaRPr lang="fa-IR" sz="2400" dirty="0">
              <a:effectLst/>
              <a:latin typeface="Calibri" panose="020F0502020204030204" pitchFamily="34" charset="0"/>
              <a:ea typeface="Calibri" panose="020F0502020204030204" pitchFamily="34" charset="0"/>
              <a:cs typeface="B Titr" panose="00000700000000000000" pitchFamily="2" charset="-78"/>
            </a:endParaRPr>
          </a:p>
          <a:p>
            <a:pPr marL="342900" indent="-342900" algn="just" rtl="1">
              <a:lnSpc>
                <a:spcPct val="115000"/>
              </a:lnSpc>
              <a:spcAft>
                <a:spcPts val="800"/>
              </a:spcAft>
              <a:buFont typeface="Wingdings" panose="05000000000000000000" pitchFamily="2" charset="2"/>
              <a:buChar char="ü"/>
            </a:pPr>
            <a:r>
              <a:rPr lang="ar-SA" sz="2400" dirty="0">
                <a:effectLst/>
                <a:latin typeface="Calibri" panose="020F0502020204030204" pitchFamily="34" charset="0"/>
                <a:ea typeface="Calibri" panose="020F0502020204030204" pitchFamily="34" charset="0"/>
                <a:cs typeface="B Titr" panose="00000700000000000000" pitchFamily="2" charset="-78"/>
              </a:rPr>
              <a:t>بیان ویژگیهای قرارداد جامع از منظر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و نحوه مدیریت و نظارت بر فعالیتهای واگذارشده </a:t>
            </a:r>
            <a:r>
              <a:rPr lang="fa-IR" sz="2400" dirty="0">
                <a:latin typeface="Calibri" panose="020F0502020204030204" pitchFamily="34" charset="0"/>
                <a:ea typeface="Calibri" panose="020F0502020204030204" pitchFamily="34" charset="0"/>
                <a:cs typeface="B Titr" panose="00000700000000000000" pitchFamily="2" charset="-78"/>
              </a:rPr>
              <a:t>                           </a:t>
            </a:r>
            <a:r>
              <a:rPr lang="ar-SA" sz="2400" dirty="0">
                <a:effectLst/>
                <a:latin typeface="Calibri" panose="020F0502020204030204" pitchFamily="34" charset="0"/>
                <a:ea typeface="Calibri" panose="020F0502020204030204" pitchFamily="34" charset="0"/>
                <a:cs typeface="B Titr" panose="00000700000000000000" pitchFamily="2" charset="-78"/>
              </a:rPr>
              <a:t>به پیمانکاران </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800"/>
              </a:spcAft>
            </a:pPr>
            <a:r>
              <a:rPr lang="ar-SA" sz="2400" dirty="0">
                <a:solidFill>
                  <a:schemeClr val="accent1"/>
                </a:solidFill>
                <a:effectLst/>
                <a:latin typeface="Calibri" panose="020F0502020204030204" pitchFamily="34" charset="0"/>
                <a:ea typeface="Calibri" panose="020F0502020204030204" pitchFamily="34" charset="0"/>
                <a:cs typeface="B Titr" panose="00000700000000000000" pitchFamily="2" charset="-78"/>
                <a:sym typeface="Wingdings" panose="05000000000000000000" pitchFamily="2" charset="2"/>
              </a:rPr>
              <a:t></a:t>
            </a:r>
            <a:r>
              <a:rPr lang="fa-IR" sz="2400" dirty="0">
                <a:effectLst/>
                <a:latin typeface="Calibri" panose="020F0502020204030204" pitchFamily="34" charset="0"/>
                <a:ea typeface="Calibri" panose="020F0502020204030204" pitchFamily="34" charset="0"/>
                <a:cs typeface="B Titr" panose="00000700000000000000" pitchFamily="2" charset="-78"/>
                <a:sym typeface="Wingdings" panose="05000000000000000000" pitchFamily="2" charset="2"/>
              </a:rPr>
              <a:t> </a:t>
            </a:r>
            <a:r>
              <a:rPr lang="ar-SA" sz="2400" dirty="0">
                <a:effectLst/>
                <a:latin typeface="Calibri" panose="020F0502020204030204" pitchFamily="34" charset="0"/>
                <a:ea typeface="Calibri" panose="020F0502020204030204" pitchFamily="34" charset="0"/>
                <a:cs typeface="B Titr" panose="00000700000000000000" pitchFamily="2" charset="-78"/>
              </a:rPr>
              <a:t>تبیین فرایند انتخاب پیمانکار مناسب و الزا  مات وظايف تكاليف و مسئولیتهای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کارفرما و پیمانکار</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800"/>
              </a:spcAft>
            </a:pPr>
            <a:r>
              <a:rPr lang="ar-SA" sz="2400" dirty="0">
                <a:solidFill>
                  <a:schemeClr val="accent1"/>
                </a:solidFill>
                <a:effectLst/>
                <a:latin typeface="Calibri" panose="020F0502020204030204" pitchFamily="34" charset="0"/>
                <a:ea typeface="Calibri" panose="020F0502020204030204" pitchFamily="34" charset="0"/>
                <a:cs typeface="B Titr" panose="00000700000000000000" pitchFamily="2" charset="-78"/>
                <a:sym typeface="Wingdings" panose="05000000000000000000" pitchFamily="2" charset="2"/>
              </a:rPr>
              <a:t></a:t>
            </a:r>
            <a:r>
              <a:rPr lang="fa-IR" sz="2400" dirty="0">
                <a:effectLst/>
                <a:latin typeface="Calibri" panose="020F0502020204030204" pitchFamily="34" charset="0"/>
                <a:ea typeface="Calibri" panose="020F0502020204030204" pitchFamily="34" charset="0"/>
                <a:cs typeface="B Titr" panose="00000700000000000000" pitchFamily="2" charset="-78"/>
                <a:sym typeface="Wingdings" panose="05000000000000000000" pitchFamily="2" charset="2"/>
              </a:rPr>
              <a:t> </a:t>
            </a:r>
            <a:r>
              <a:rPr lang="ar-SA" sz="2400" dirty="0">
                <a:effectLst/>
                <a:latin typeface="Calibri" panose="020F0502020204030204" pitchFamily="34" charset="0"/>
                <a:ea typeface="Calibri" panose="020F0502020204030204" pitchFamily="34" charset="0"/>
                <a:cs typeface="B Titr" panose="00000700000000000000" pitchFamily="2" charset="-78"/>
              </a:rPr>
              <a:t>تدوین راهبرد مدیریت پیشگیرانه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پیمانکاران مبتنی بر اصول مدیریت ریسک</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800"/>
              </a:spcAft>
            </a:pPr>
            <a:r>
              <a:rPr lang="ar-SA" sz="2400" dirty="0">
                <a:solidFill>
                  <a:schemeClr val="accent1"/>
                </a:solidFill>
                <a:effectLst/>
                <a:latin typeface="Calibri" panose="020F0502020204030204" pitchFamily="34" charset="0"/>
                <a:ea typeface="Calibri" panose="020F0502020204030204" pitchFamily="34" charset="0"/>
                <a:cs typeface="B Titr" panose="00000700000000000000" pitchFamily="2" charset="-78"/>
                <a:sym typeface="Wingdings" panose="05000000000000000000" pitchFamily="2" charset="2"/>
              </a:rPr>
              <a:t></a:t>
            </a:r>
            <a:r>
              <a:rPr lang="fa-IR" sz="2400" dirty="0">
                <a:effectLst/>
                <a:latin typeface="Calibri" panose="020F0502020204030204" pitchFamily="34" charset="0"/>
                <a:ea typeface="Calibri" panose="020F0502020204030204" pitchFamily="34" charset="0"/>
                <a:cs typeface="B Titr" panose="00000700000000000000" pitchFamily="2" charset="-78"/>
                <a:sym typeface="Wingdings" panose="05000000000000000000" pitchFamily="2" charset="2"/>
              </a:rPr>
              <a:t> </a:t>
            </a:r>
            <a:r>
              <a:rPr lang="ar-SA" sz="2400" dirty="0">
                <a:effectLst/>
                <a:latin typeface="Calibri" panose="020F0502020204030204" pitchFamily="34" charset="0"/>
                <a:ea typeface="Calibri" panose="020F0502020204030204" pitchFamily="34" charset="0"/>
                <a:cs typeface="B Titr" panose="00000700000000000000" pitchFamily="2" charset="-78"/>
              </a:rPr>
              <a:t>تشریح شیوه بهبود مستمر عملکرد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پیمانکاران در تمام فعالیتهای محوله</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731769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24000"/>
            <a:lum/>
          </a:blip>
          <a:srcRect/>
          <a:stretch>
            <a:fillRect t="-8000" b="-8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E2A733B-FC03-4011-5620-1CE054AEB301}"/>
              </a:ext>
            </a:extLst>
          </p:cNvPr>
          <p:cNvSpPr txBox="1"/>
          <p:nvPr/>
        </p:nvSpPr>
        <p:spPr>
          <a:xfrm>
            <a:off x="539496" y="211452"/>
            <a:ext cx="11311128" cy="6435095"/>
          </a:xfrm>
          <a:prstGeom prst="rect">
            <a:avLst/>
          </a:prstGeom>
          <a:noFill/>
        </p:spPr>
        <p:txBody>
          <a:bodyPr wrap="square">
            <a:spAutoFit/>
          </a:bodyPr>
          <a:lstStyle/>
          <a:p>
            <a:pPr algn="justLow" rtl="1">
              <a:lnSpc>
                <a:spcPct val="115000"/>
              </a:lnSpc>
              <a:spcAft>
                <a:spcPts val="800"/>
              </a:spcAft>
            </a:pPr>
            <a:r>
              <a:rPr lang="fa-IR" sz="2400" dirty="0">
                <a:solidFill>
                  <a:srgbClr val="0070C0"/>
                </a:solidFill>
                <a:effectLst/>
                <a:latin typeface="Calibri" panose="020F0502020204030204" pitchFamily="34" charset="0"/>
                <a:ea typeface="Calibri" panose="020F0502020204030204" pitchFamily="34" charset="0"/>
                <a:cs typeface="B Titr" panose="00000700000000000000" pitchFamily="2" charset="-78"/>
              </a:rPr>
              <a:t>2</a:t>
            </a:r>
            <a:r>
              <a:rPr lang="ar-SA" sz="2400" dirty="0">
                <a:solidFill>
                  <a:srgbClr val="0070C0"/>
                </a:solidFill>
                <a:effectLst/>
                <a:latin typeface="Calibri" panose="020F0502020204030204" pitchFamily="34" charset="0"/>
                <a:ea typeface="Calibri" panose="020F0502020204030204" pitchFamily="34" charset="0"/>
                <a:cs typeface="B Titr" panose="00000700000000000000" pitchFamily="2" charset="-78"/>
              </a:rPr>
              <a:t>- دامنه کاربرد </a:t>
            </a:r>
            <a:r>
              <a:rPr lang="en-US" sz="2400" dirty="0">
                <a:solidFill>
                  <a:srgbClr val="0070C0"/>
                </a:solidFill>
                <a:effectLst/>
                <a:latin typeface="Calibri" panose="020F0502020204030204" pitchFamily="34" charset="0"/>
                <a:ea typeface="Calibri" panose="020F0502020204030204" pitchFamily="34" charset="0"/>
                <a:cs typeface="B Titr" panose="00000700000000000000" pitchFamily="2" charset="-78"/>
              </a:rPr>
              <a:t> : </a:t>
            </a:r>
            <a:r>
              <a:rPr lang="ar-SA" sz="2400" dirty="0">
                <a:effectLst/>
                <a:latin typeface="Calibri" panose="020F0502020204030204" pitchFamily="34" charset="0"/>
                <a:ea typeface="Calibri" panose="020F0502020204030204" pitchFamily="34" charset="0"/>
                <a:cs typeface="B Titr" panose="00000700000000000000" pitchFamily="2" charset="-78"/>
              </a:rPr>
              <a:t>دامنه کاربرد این دستورالعمل </a:t>
            </a: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تمام قراردادها و فعالیتهای پیمانکاری </a:t>
            </a:r>
            <a:r>
              <a:rPr lang="ar-SA" sz="2400" dirty="0">
                <a:effectLst/>
                <a:latin typeface="Calibri" panose="020F0502020204030204" pitchFamily="34" charset="0"/>
                <a:ea typeface="Calibri" panose="020F0502020204030204" pitchFamily="34" charset="0"/>
                <a:cs typeface="B Titr" panose="00000700000000000000" pitchFamily="2" charset="-78"/>
              </a:rPr>
              <a:t>از جمله احداث توسعه، بهره برداری، تأمین و نگهداری و تعمیرات خدمات پشتیبانی و تأمین نیرو در وزارت نیرو شرکتهای مادر تخصصی، شرکت های زیر مجموعه و کلیه سازمانها و موسسات تابعه و وابسته میباشد</a:t>
            </a:r>
            <a:r>
              <a:rPr lang="fa-IR" sz="2400" dirty="0">
                <a:effectLst/>
                <a:latin typeface="Calibri" panose="020F0502020204030204" pitchFamily="34" charset="0"/>
                <a:ea typeface="Calibri" panose="020F0502020204030204" pitchFamily="34" charset="0"/>
                <a:cs typeface="B Titr" panose="00000700000000000000" pitchFamily="2" charset="-78"/>
              </a:rPr>
              <a:t>.</a:t>
            </a:r>
          </a:p>
          <a:p>
            <a:pPr algn="justLow" rtl="1">
              <a:lnSpc>
                <a:spcPct val="115000"/>
              </a:lnSpc>
              <a:spcAft>
                <a:spcPts val="800"/>
              </a:spcAft>
            </a:pPr>
            <a:r>
              <a:rPr lang="ar-SA" sz="2400" dirty="0">
                <a:solidFill>
                  <a:srgbClr val="0070C0"/>
                </a:solidFill>
                <a:latin typeface="Calibri" panose="020F0502020204030204" pitchFamily="34" charset="0"/>
                <a:cs typeface="B Titr" panose="00000700000000000000" pitchFamily="2" charset="-78"/>
              </a:rPr>
              <a:t>۳- مسئولیتها</a:t>
            </a:r>
            <a:r>
              <a:rPr lang="en-US" sz="2400" dirty="0">
                <a:solidFill>
                  <a:srgbClr val="0070C0"/>
                </a:solidFill>
                <a:latin typeface="Calibri" panose="020F0502020204030204" pitchFamily="34" charset="0"/>
                <a:cs typeface="B Titr" panose="00000700000000000000" pitchFamily="2" charset="-78"/>
              </a:rPr>
              <a:t> : </a:t>
            </a:r>
          </a:p>
          <a:p>
            <a:pPr algn="justLow" rtl="1">
              <a:lnSpc>
                <a:spcPct val="115000"/>
              </a:lnSpc>
              <a:spcAft>
                <a:spcPts val="800"/>
              </a:spcAft>
            </a:pPr>
            <a:r>
              <a:rPr lang="ar-SA" sz="2400" dirty="0">
                <a:effectLst/>
                <a:latin typeface="Calibri" panose="020F0502020204030204" pitchFamily="34" charset="0"/>
                <a:ea typeface="Calibri" panose="020F0502020204030204" pitchFamily="34" charset="0"/>
                <a:cs typeface="B Titr" panose="00000700000000000000" pitchFamily="2" charset="-78"/>
              </a:rPr>
              <a:t>۳-۱- مسئولیت اجرای دستورالعمل در حوزه ستادی وزارت نیرو بر عهده معاون ،مالی حقوقی و مجلس میباشد.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400" dirty="0">
                <a:effectLst/>
                <a:latin typeface="Calibri" panose="020F0502020204030204" pitchFamily="34" charset="0"/>
                <a:ea typeface="Calibri" panose="020F0502020204030204" pitchFamily="34" charset="0"/>
                <a:cs typeface="B Titr" panose="00000700000000000000" pitchFamily="2" charset="-78"/>
              </a:rPr>
              <a:t>۳-۲- </a:t>
            </a: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مسئولیت اجرای دستورالعمل در شرکتهای مادر تخصصی و شرکتهای زیر مجموعه بر عهده </a:t>
            </a:r>
            <a:r>
              <a:rPr lang="ar-SA" sz="2400" u="sng" dirty="0">
                <a:solidFill>
                  <a:srgbClr val="FF0000"/>
                </a:solidFill>
                <a:effectLst/>
                <a:latin typeface="Calibri" panose="020F0502020204030204" pitchFamily="34" charset="0"/>
                <a:ea typeface="Calibri" panose="020F0502020204030204" pitchFamily="34" charset="0"/>
                <a:cs typeface="B Titr" panose="00000700000000000000" pitchFamily="2" charset="-78"/>
              </a:rPr>
              <a:t>مدیر عامل</a:t>
            </a: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 و در سازمانهای تابعه و موسسات آموزشی و پژوهشی وابسته بر عهده رئیس میباشد.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800"/>
              </a:spcAft>
            </a:pPr>
            <a:r>
              <a:rPr lang="ar-SA" sz="2400" dirty="0">
                <a:effectLst/>
                <a:latin typeface="Calibri" panose="020F0502020204030204" pitchFamily="34" charset="0"/>
                <a:ea typeface="Calibri" panose="020F0502020204030204" pitchFamily="34" charset="0"/>
                <a:cs typeface="B Titr" panose="00000700000000000000" pitchFamily="2" charset="-78"/>
              </a:rPr>
              <a:t>۳-۳- مدیر کل دفتر مدیریت بحران و پدافند غیر عامل وزارت نیرو </a:t>
            </a: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مسئولیت نظارت </a:t>
            </a:r>
            <a:r>
              <a:rPr lang="ar-SA" sz="2400" dirty="0">
                <a:effectLst/>
                <a:latin typeface="Calibri" panose="020F0502020204030204" pitchFamily="34" charset="0"/>
                <a:ea typeface="Calibri" panose="020F0502020204030204" pitchFamily="34" charset="0"/>
                <a:cs typeface="B Titr" panose="00000700000000000000" pitchFamily="2" charset="-78"/>
              </a:rPr>
              <a:t>و حصول اطمینان از حسن اجرای این دستورالعمل را به عهده دارد این دفتر باید نسبت به پایش و رصد مستمر شاخصهای کلیدی عملکرد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مجموعه وزارت نیرو اقدام نماید و </a:t>
            </a: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نتایج آن را به وزیر نیرو گزارش دهد</a:t>
            </a:r>
            <a:r>
              <a:rPr lang="ar-SA" sz="2400" dirty="0">
                <a:effectLst/>
                <a:latin typeface="Calibri" panose="020F0502020204030204" pitchFamily="34" charset="0"/>
                <a:ea typeface="Calibri" panose="020F0502020204030204" pitchFamily="34" charset="0"/>
                <a:cs typeface="B Titr" panose="00000700000000000000" pitchFamily="2" charset="-78"/>
              </a:rPr>
              <a:t> دفتر مذکور میتواند با مسئولیت خود فرایند نظارت بر اجرای این دستورالعمل را به دفاتر مشابه در شرکتهای مادر تخصصی تفویض نماید. بدیهی است ارزیابی عملکرد شرکتهای مادر تخصصی بر عهده دفتر مدیریت بحران و پدافند غیر عامل وزارت نیرو</a:t>
            </a:r>
            <a:r>
              <a:rPr lang="fa-IR" sz="2400" dirty="0">
                <a:latin typeface="Calibri" panose="020F0502020204030204" pitchFamily="34" charset="0"/>
                <a:ea typeface="Calibri" panose="020F0502020204030204" pitchFamily="34" charset="0"/>
                <a:cs typeface="B Titr" panose="00000700000000000000" pitchFamily="2" charset="-78"/>
              </a:rPr>
              <a:t> </a:t>
            </a:r>
            <a:r>
              <a:rPr lang="ar-SA" sz="2400" dirty="0">
                <a:effectLst/>
                <a:latin typeface="Calibri" panose="020F0502020204030204" pitchFamily="34" charset="0"/>
                <a:ea typeface="Calibri" panose="020F0502020204030204" pitchFamily="34" charset="0"/>
                <a:cs typeface="B Titr" panose="00000700000000000000" pitchFamily="2" charset="-78"/>
              </a:rPr>
              <a:t>می</a:t>
            </a:r>
            <a:r>
              <a:rPr lang="fa-IR" sz="2400" dirty="0">
                <a:effectLst/>
                <a:latin typeface="Calibri" panose="020F0502020204030204" pitchFamily="34" charset="0"/>
                <a:ea typeface="Calibri" panose="020F0502020204030204" pitchFamily="34" charset="0"/>
                <a:cs typeface="B Titr" panose="00000700000000000000" pitchFamily="2" charset="-78"/>
              </a:rPr>
              <a:t> </a:t>
            </a:r>
            <a:r>
              <a:rPr lang="ar-SA" sz="2400" dirty="0">
                <a:effectLst/>
                <a:latin typeface="Calibri" panose="020F0502020204030204" pitchFamily="34" charset="0"/>
                <a:ea typeface="Calibri" panose="020F0502020204030204" pitchFamily="34" charset="0"/>
                <a:cs typeface="B Titr" panose="00000700000000000000" pitchFamily="2" charset="-78"/>
              </a:rPr>
              <a:t>باشد.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5423284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5000"/>
            <a:lum/>
          </a:blip>
          <a:srcRect/>
          <a:stretch>
            <a:fillRect t="-6000" b="-6000"/>
          </a:stretch>
        </a:blipFill>
        <a:effectLst/>
      </p:bgPr>
    </p:bg>
    <p:spTree>
      <p:nvGrpSpPr>
        <p:cNvPr id="1" name="">
          <a:extLst>
            <a:ext uri="{FF2B5EF4-FFF2-40B4-BE49-F238E27FC236}">
              <a16:creationId xmlns:a16="http://schemas.microsoft.com/office/drawing/2014/main" id="{F425CEAA-560C-0E67-98EA-897B6CCADF27}"/>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2B927DCE-B49C-4202-1D40-6CF5C2E094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606" y="4901082"/>
            <a:ext cx="1265928" cy="1265928"/>
          </a:xfrm>
          <a:prstGeom prst="rect">
            <a:avLst/>
          </a:prstGeom>
        </p:spPr>
      </p:pic>
      <p:sp>
        <p:nvSpPr>
          <p:cNvPr id="5" name="TextBox 4">
            <a:extLst>
              <a:ext uri="{FF2B5EF4-FFF2-40B4-BE49-F238E27FC236}">
                <a16:creationId xmlns:a16="http://schemas.microsoft.com/office/drawing/2014/main" id="{2716ABE3-9C07-03C2-BF03-D5FD724C8EB5}"/>
              </a:ext>
            </a:extLst>
          </p:cNvPr>
          <p:cNvSpPr txBox="1"/>
          <p:nvPr/>
        </p:nvSpPr>
        <p:spPr>
          <a:xfrm>
            <a:off x="484632" y="552813"/>
            <a:ext cx="11502776" cy="6145913"/>
          </a:xfrm>
          <a:prstGeom prst="rect">
            <a:avLst/>
          </a:prstGeom>
          <a:noFill/>
        </p:spPr>
        <p:txBody>
          <a:bodyPr wrap="square">
            <a:spAutoFit/>
          </a:bodyPr>
          <a:lstStyle/>
          <a:p>
            <a:pPr algn="justLow" rtl="1">
              <a:lnSpc>
                <a:spcPct val="115000"/>
              </a:lnSpc>
              <a:spcAft>
                <a:spcPts val="800"/>
              </a:spcAft>
            </a:pPr>
            <a:r>
              <a:rPr lang="fa-IR" sz="2200" dirty="0">
                <a:solidFill>
                  <a:srgbClr val="0070C0"/>
                </a:solidFill>
                <a:effectLst/>
                <a:latin typeface="Calibri" panose="020F0502020204030204" pitchFamily="34" charset="0"/>
                <a:ea typeface="Calibri" panose="020F0502020204030204" pitchFamily="34" charset="0"/>
                <a:cs typeface="B Titr" panose="00000700000000000000" pitchFamily="2" charset="-78"/>
              </a:rPr>
              <a:t>4-</a:t>
            </a:r>
            <a:r>
              <a:rPr lang="ar-SA" sz="2200" dirty="0">
                <a:solidFill>
                  <a:srgbClr val="0070C0"/>
                </a:solidFill>
                <a:effectLst/>
                <a:latin typeface="Calibri" panose="020F0502020204030204" pitchFamily="34" charset="0"/>
                <a:ea typeface="Calibri" panose="020F0502020204030204" pitchFamily="34" charset="0"/>
                <a:cs typeface="B Titr" panose="00000700000000000000" pitchFamily="2" charset="-78"/>
              </a:rPr>
              <a:t>تعاریف</a:t>
            </a:r>
            <a:r>
              <a:rPr lang="fa-IR" sz="2200" dirty="0">
                <a:solidFill>
                  <a:srgbClr val="0070C0"/>
                </a:solidFill>
                <a:effectLst/>
                <a:latin typeface="Calibri" panose="020F0502020204030204" pitchFamily="34" charset="0"/>
                <a:ea typeface="Calibri" panose="020F0502020204030204" pitchFamily="34" charset="0"/>
                <a:cs typeface="B Titr" panose="00000700000000000000" pitchFamily="2" charset="-78"/>
              </a:rPr>
              <a:t> :</a:t>
            </a:r>
            <a:endParaRPr lang="en-US" sz="2200" dirty="0">
              <a:solidFill>
                <a:srgbClr val="0070C0"/>
              </a:solidFill>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200" dirty="0">
                <a:solidFill>
                  <a:srgbClr val="FF0000"/>
                </a:solidFill>
                <a:latin typeface="Calibri" panose="020F0502020204030204" pitchFamily="34" charset="0"/>
                <a:cs typeface="B Titr" panose="00000700000000000000" pitchFamily="2" charset="-78"/>
              </a:rPr>
              <a:t>کارفرما / مقاطعه دهنده </a:t>
            </a:r>
            <a:r>
              <a:rPr lang="fa-IR" sz="2200" dirty="0">
                <a:solidFill>
                  <a:srgbClr val="FF0000"/>
                </a:solidFill>
                <a:latin typeface="Calibri" panose="020F0502020204030204" pitchFamily="34" charset="0"/>
                <a:cs typeface="B Titr" panose="00000700000000000000" pitchFamily="2" charset="-78"/>
              </a:rPr>
              <a:t>:</a:t>
            </a:r>
            <a:r>
              <a:rPr lang="en-US" sz="2200" dirty="0">
                <a:solidFill>
                  <a:srgbClr val="FF0000"/>
                </a:solidFill>
                <a:latin typeface="Calibri" panose="020F0502020204030204" pitchFamily="34" charset="0"/>
                <a:cs typeface="B Titr" panose="00000700000000000000" pitchFamily="2" charset="-78"/>
              </a:rPr>
              <a:t> </a:t>
            </a:r>
            <a:r>
              <a:rPr lang="ar-SA" sz="2200" dirty="0">
                <a:effectLst/>
                <a:latin typeface="Calibri" panose="020F0502020204030204" pitchFamily="34" charset="0"/>
                <a:ea typeface="Calibri" panose="020F0502020204030204" pitchFamily="34" charset="0"/>
                <a:cs typeface="B Titr" panose="00000700000000000000" pitchFamily="2" charset="-78"/>
              </a:rPr>
              <a:t>شخص حقوقی است که اجرای عملیات موضوع قرارداد پیمان توافق نامه را بر اساس اسناد و مدارک پیمان به پیمانکار واگذار می</a:t>
            </a:r>
            <a:r>
              <a:rPr lang="fa-IR" sz="2200" dirty="0">
                <a:effectLst/>
                <a:latin typeface="Calibri" panose="020F0502020204030204" pitchFamily="34" charset="0"/>
                <a:ea typeface="Calibri" panose="020F0502020204030204" pitchFamily="34" charset="0"/>
                <a:cs typeface="B Titr" panose="00000700000000000000" pitchFamily="2" charset="-78"/>
              </a:rPr>
              <a:t> </a:t>
            </a:r>
            <a:r>
              <a:rPr lang="ar-SA" sz="2200" dirty="0">
                <a:effectLst/>
                <a:latin typeface="Calibri" panose="020F0502020204030204" pitchFamily="34" charset="0"/>
                <a:ea typeface="Calibri" panose="020F0502020204030204" pitchFamily="34" charset="0"/>
                <a:cs typeface="B Titr" panose="00000700000000000000" pitchFamily="2" charset="-78"/>
              </a:rPr>
              <a:t>نماید و نماینده یا نمایندگان ایشان در حکم کارفرما می</a:t>
            </a:r>
            <a:r>
              <a:rPr lang="fa-IR" sz="2200" dirty="0">
                <a:effectLst/>
                <a:latin typeface="Calibri" panose="020F0502020204030204" pitchFamily="34" charset="0"/>
                <a:ea typeface="Calibri" panose="020F0502020204030204" pitchFamily="34" charset="0"/>
                <a:cs typeface="B Titr" panose="00000700000000000000" pitchFamily="2" charset="-78"/>
              </a:rPr>
              <a:t> </a:t>
            </a:r>
            <a:r>
              <a:rPr lang="ar-SA" sz="2200" dirty="0">
                <a:effectLst/>
                <a:latin typeface="Calibri" panose="020F0502020204030204" pitchFamily="34" charset="0"/>
                <a:ea typeface="Calibri" panose="020F0502020204030204" pitchFamily="34" charset="0"/>
                <a:cs typeface="B Titr" panose="00000700000000000000" pitchFamily="2" charset="-78"/>
              </a:rPr>
              <a:t>باشند. </a:t>
            </a:r>
            <a:endParaRPr lang="fa-IR" sz="2200" dirty="0">
              <a:effectLst/>
              <a:latin typeface="Calibri" panose="020F0502020204030204" pitchFamily="34" charset="0"/>
              <a:ea typeface="Calibri" panose="020F0502020204030204" pitchFamily="34" charset="0"/>
              <a:cs typeface="B Titr" panose="00000700000000000000" pitchFamily="2" charset="-78"/>
            </a:endParaRPr>
          </a:p>
          <a:p>
            <a:pPr algn="justLow" rtl="1">
              <a:lnSpc>
                <a:spcPct val="115000"/>
              </a:lnSpc>
              <a:spcAft>
                <a:spcPts val="800"/>
              </a:spcAft>
            </a:pPr>
            <a:r>
              <a:rPr lang="ar-SA" sz="22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پیمانکار / مقاطعه کار</a:t>
            </a:r>
            <a:r>
              <a:rPr lang="fa-IR" sz="22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a:t>
            </a:r>
            <a:r>
              <a:rPr lang="ar-SA" sz="22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 </a:t>
            </a:r>
            <a:r>
              <a:rPr lang="ar-SA" sz="2200" dirty="0">
                <a:effectLst/>
                <a:latin typeface="Calibri" panose="020F0502020204030204" pitchFamily="34" charset="0"/>
                <a:ea typeface="Calibri" panose="020F0502020204030204" pitchFamily="34" charset="0"/>
                <a:cs typeface="B Titr" panose="00000700000000000000" pitchFamily="2" charset="-78"/>
              </a:rPr>
              <a:t>اشخاص حقیقی یا حقوقی </a:t>
            </a:r>
            <a:r>
              <a:rPr lang="ar-SA" sz="22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ذیصلاحی</a:t>
            </a:r>
            <a:r>
              <a:rPr lang="ar-SA" sz="2200" dirty="0">
                <a:effectLst/>
                <a:latin typeface="Calibri" panose="020F0502020204030204" pitchFamily="34" charset="0"/>
                <a:ea typeface="Calibri" panose="020F0502020204030204" pitchFamily="34" charset="0"/>
                <a:cs typeface="B Titr" panose="00000700000000000000" pitchFamily="2" charset="-78"/>
              </a:rPr>
              <a:t> هستند که بر اساس اسناد و مدارک قرار داد/ توافق نامه / پیمان مسئولیت اجرای عملیات / خدمات واگذار شده کارفرما را به عهده می ی گیرند. </a:t>
            </a:r>
            <a:endParaRPr lang="en-US" sz="22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2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پیمانکار ذیصلاح </a:t>
            </a:r>
            <a:r>
              <a:rPr lang="en-US" sz="22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 </a:t>
            </a:r>
            <a:r>
              <a:rPr lang="ar-SA" sz="2200" dirty="0">
                <a:effectLst/>
                <a:latin typeface="Calibri" panose="020F0502020204030204" pitchFamily="34" charset="0"/>
                <a:ea typeface="Calibri" panose="020F0502020204030204" pitchFamily="34" charset="0"/>
                <a:cs typeface="B Titr" panose="00000700000000000000" pitchFamily="2" charset="-78"/>
              </a:rPr>
              <a:t>اشخاص حقیقی و حقوقی </a:t>
            </a:r>
            <a:r>
              <a:rPr lang="ar-SA" sz="22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دارای گواهینامه صلاحیت ایمنی پیمانکاران از وزارت تعاون، کار و رفاه اجتماعی</a:t>
            </a:r>
            <a:r>
              <a:rPr lang="ar-SA" sz="2200" dirty="0">
                <a:effectLst/>
                <a:latin typeface="Calibri" panose="020F0502020204030204" pitchFamily="34" charset="0"/>
                <a:ea typeface="Calibri" panose="020F0502020204030204" pitchFamily="34" charset="0"/>
                <a:cs typeface="B Titr" panose="00000700000000000000" pitchFamily="2" charset="-78"/>
              </a:rPr>
              <a:t> و سایر مراجع ذیربط یا افراد حقیقی دارای پروانه صنفی پیمانکار ذیصلاح شناخته میشوند.</a:t>
            </a:r>
            <a:endParaRPr lang="en-US" sz="22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en-US" sz="2200" dirty="0">
                <a:effectLst/>
                <a:latin typeface="B Titr" panose="00000700000000000000" pitchFamily="2" charset="-78"/>
                <a:ea typeface="Calibri" panose="020F0502020204030204" pitchFamily="34" charset="0"/>
                <a:cs typeface="Arial" panose="020B0604020202020204" pitchFamily="34" charset="0"/>
              </a:rPr>
              <a:t> </a:t>
            </a:r>
            <a:r>
              <a:rPr lang="ar-SA" sz="2200" dirty="0">
                <a:solidFill>
                  <a:srgbClr val="FF0000"/>
                </a:solidFill>
                <a:latin typeface="Calibri" panose="020F0502020204030204" pitchFamily="34" charset="0"/>
                <a:cs typeface="B Titr" panose="00000700000000000000" pitchFamily="2" charset="-78"/>
              </a:rPr>
              <a:t>قرارداد پیمان/ توافق نامه</a:t>
            </a:r>
            <a:r>
              <a:rPr lang="fa-IR" sz="2200" dirty="0">
                <a:solidFill>
                  <a:srgbClr val="FF0000"/>
                </a:solidFill>
                <a:latin typeface="Calibri" panose="020F0502020204030204" pitchFamily="34" charset="0"/>
                <a:cs typeface="B Titr" panose="00000700000000000000" pitchFamily="2" charset="-78"/>
              </a:rPr>
              <a:t> : </a:t>
            </a:r>
            <a:r>
              <a:rPr lang="ar-SA" sz="2200" dirty="0">
                <a:effectLst/>
                <a:latin typeface="Calibri" panose="020F0502020204030204" pitchFamily="34" charset="0"/>
                <a:ea typeface="Calibri" panose="020F0502020204030204" pitchFamily="34" charset="0"/>
                <a:cs typeface="B Titr" panose="00000700000000000000" pitchFamily="2" charset="-78"/>
              </a:rPr>
              <a:t> سندی است مکتوب فی مابین کارفرما با پیمانکار اصلی یا پیمانکار اصلی با پیمانکاران فرعی یا پیمانکاران فرعی با یکدیگر که بیان کننده تعهدات و التزام طرفین میباشد.</a:t>
            </a:r>
            <a:endParaRPr lang="en-US" sz="22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2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کار</a:t>
            </a:r>
            <a:r>
              <a:rPr lang="en-US" sz="2200" dirty="0">
                <a:effectLst/>
                <a:latin typeface="Calibri" panose="020F0502020204030204" pitchFamily="34" charset="0"/>
                <a:ea typeface="Calibri" panose="020F0502020204030204" pitchFamily="34" charset="0"/>
                <a:cs typeface="B Titr" panose="00000700000000000000" pitchFamily="2" charset="-78"/>
              </a:rPr>
              <a:t> :</a:t>
            </a:r>
            <a:r>
              <a:rPr lang="ar-SA" sz="2200" dirty="0">
                <a:effectLst/>
                <a:latin typeface="Calibri" panose="020F0502020204030204" pitchFamily="34" charset="0"/>
                <a:ea typeface="Calibri" panose="020F0502020204030204" pitchFamily="34" charset="0"/>
                <a:cs typeface="B Titr" panose="00000700000000000000" pitchFamily="2" charset="-78"/>
              </a:rPr>
              <a:t>عبارت است از مجموعه عملیات خدمات یا اقدامات مورد نیاز برای آغاز کردن انجام و پایان دادن عملیات موضوع پیمان و شامل کارهای دایمی که باقی خواهد ماند و به عنوان موضوع پیمان تحویل کارفرما می گردد) و همچنین کارهای موقت که به منظور اجرا و نگهداری موضوع پیمان انجام میشود) میباشد.</a:t>
            </a:r>
            <a:endParaRPr lang="en-US" sz="22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2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کارگاه  </a:t>
            </a:r>
            <a:r>
              <a:rPr lang="en-US" sz="2200" dirty="0">
                <a:effectLst/>
                <a:latin typeface="Calibri" panose="020F0502020204030204" pitchFamily="34" charset="0"/>
                <a:ea typeface="Calibri" panose="020F0502020204030204" pitchFamily="34" charset="0"/>
                <a:cs typeface="B Titr" panose="00000700000000000000" pitchFamily="2" charset="-78"/>
              </a:rPr>
              <a:t> :</a:t>
            </a:r>
            <a:r>
              <a:rPr lang="ar-SA" sz="2200" dirty="0">
                <a:effectLst/>
                <a:latin typeface="Calibri" panose="020F0502020204030204" pitchFamily="34" charset="0"/>
                <a:ea typeface="Calibri" panose="020F0502020204030204" pitchFamily="34" charset="0"/>
                <a:cs typeface="B Titr" panose="00000700000000000000" pitchFamily="2" charset="-78"/>
              </a:rPr>
              <a:t>محلی است که عملیات موضوع قرارداد پیمان توافق نامه در آن اجرا میشود یا به منظور اجرای پیمان، با اجازه کارفرما از آن استفاده میشود.</a:t>
            </a:r>
            <a:endParaRPr lang="en-US" sz="22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33079614"/>
      </p:ext>
    </p:extLst>
  </p:cSld>
  <p:clrMapOvr>
    <a:masterClrMapping/>
  </p:clrMapOvr>
  <p:transition spd="slow">
    <p:randomBar dir="vert"/>
  </p:transition>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22000"/>
            <a:lum/>
          </a:blip>
          <a:srcRect/>
          <a:stretch>
            <a:fillRect l="-1000" r="-1000"/>
          </a:stretch>
        </a:blipFill>
        <a:effectLst/>
      </p:bgPr>
    </p:bg>
    <p:spTree>
      <p:nvGrpSpPr>
        <p:cNvPr id="1" name=""/>
        <p:cNvGrpSpPr/>
        <p:nvPr/>
      </p:nvGrpSpPr>
      <p:grpSpPr>
        <a:xfrm>
          <a:off x="0" y="0"/>
          <a:ext cx="0" cy="0"/>
          <a:chOff x="0" y="0"/>
          <a:chExt cx="0" cy="0"/>
        </a:xfrm>
      </p:grpSpPr>
      <p:sp useBgFill="1">
        <p:nvSpPr>
          <p:cNvPr id="3" name="TextBox 2">
            <a:extLst>
              <a:ext uri="{FF2B5EF4-FFF2-40B4-BE49-F238E27FC236}">
                <a16:creationId xmlns:a16="http://schemas.microsoft.com/office/drawing/2014/main" id="{267B03F6-25B4-7C66-D619-F4C1DFC8280A}"/>
              </a:ext>
            </a:extLst>
          </p:cNvPr>
          <p:cNvSpPr txBox="1"/>
          <p:nvPr/>
        </p:nvSpPr>
        <p:spPr>
          <a:xfrm>
            <a:off x="237744" y="603226"/>
            <a:ext cx="11777472" cy="425501"/>
          </a:xfrm>
          <a:prstGeom prst="rect">
            <a:avLst/>
          </a:prstGeom>
          <a:ln>
            <a:noFill/>
          </a:ln>
        </p:spPr>
        <p:txBody>
          <a:bodyPr wrap="square">
            <a:spAutoFit/>
          </a:bodyPr>
          <a:lstStyle/>
          <a:p>
            <a:pPr algn="justLow" rtl="1">
              <a:lnSpc>
                <a:spcPct val="115000"/>
              </a:lnSpc>
              <a:spcAft>
                <a:spcPts val="800"/>
              </a:spcAft>
            </a:pP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TextBox 3">
            <a:extLst>
              <a:ext uri="{FF2B5EF4-FFF2-40B4-BE49-F238E27FC236}">
                <a16:creationId xmlns:a16="http://schemas.microsoft.com/office/drawing/2014/main" id="{369B3015-C07C-773A-8B38-B1B4FDD57D89}"/>
              </a:ext>
            </a:extLst>
          </p:cNvPr>
          <p:cNvSpPr txBox="1"/>
          <p:nvPr/>
        </p:nvSpPr>
        <p:spPr>
          <a:xfrm>
            <a:off x="438912" y="427014"/>
            <a:ext cx="11384280" cy="6112955"/>
          </a:xfrm>
          <a:prstGeom prst="rect">
            <a:avLst/>
          </a:prstGeom>
          <a:noFill/>
        </p:spPr>
        <p:txBody>
          <a:bodyPr wrap="square">
            <a:spAutoFit/>
          </a:bodyPr>
          <a:lstStyle/>
          <a:p>
            <a:pPr algn="justLow" rtl="1">
              <a:lnSpc>
                <a:spcPct val="115000"/>
              </a:lnSpc>
              <a:spcAft>
                <a:spcPts val="800"/>
              </a:spcAft>
            </a:pP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نماینده کارفرما / دستگاه نظارت </a:t>
            </a:r>
            <a:r>
              <a:rPr lang="ar-SA" sz="2400" dirty="0">
                <a:solidFill>
                  <a:srgbClr val="FF0000"/>
                </a:solidFill>
                <a:latin typeface="Calibri" panose="020F0502020204030204" pitchFamily="34" charset="0"/>
                <a:cs typeface="B Titr" panose="00000700000000000000" pitchFamily="2" charset="-78"/>
              </a:rPr>
              <a:t>:</a:t>
            </a:r>
            <a:r>
              <a:rPr lang="ar-SA" sz="2400" dirty="0">
                <a:effectLst/>
                <a:latin typeface="Calibri" panose="020F0502020204030204" pitchFamily="34" charset="0"/>
                <a:ea typeface="Calibri" panose="020F0502020204030204" pitchFamily="34" charset="0"/>
                <a:cs typeface="B Titr" panose="00000700000000000000" pitchFamily="2" charset="-78"/>
              </a:rPr>
              <a:t> شخصی است حقیقی یا حقوقی که به منظور نظارت بر حسن اجرای عملیات / خدمات موضوع قرارداد از طرف کارفرما تعیین و معرفی می</a:t>
            </a:r>
            <a:r>
              <a:rPr lang="fa-IR" sz="2400" dirty="0">
                <a:effectLst/>
                <a:latin typeface="Calibri" panose="020F0502020204030204" pitchFamily="34" charset="0"/>
                <a:ea typeface="Calibri" panose="020F0502020204030204" pitchFamily="34" charset="0"/>
                <a:cs typeface="B Titr" panose="00000700000000000000" pitchFamily="2" charset="-78"/>
              </a:rPr>
              <a:t> </a:t>
            </a:r>
            <a:r>
              <a:rPr lang="ar-SA" sz="2400" dirty="0">
                <a:effectLst/>
                <a:latin typeface="Calibri" panose="020F0502020204030204" pitchFamily="34" charset="0"/>
                <a:ea typeface="Calibri" panose="020F0502020204030204" pitchFamily="34" charset="0"/>
                <a:cs typeface="B Titr" panose="00000700000000000000" pitchFamily="2" charset="-78"/>
              </a:rPr>
              <a:t>گردد و </a:t>
            </a: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مسئولیت نظارت بر قرارداد </a:t>
            </a:r>
            <a:r>
              <a:rPr lang="ar-SA" sz="2400" dirty="0">
                <a:effectLst/>
                <a:latin typeface="Calibri" panose="020F0502020204030204" pitchFamily="34" charset="0"/>
                <a:ea typeface="Calibri" panose="020F0502020204030204" pitchFamily="34" charset="0"/>
                <a:cs typeface="B Titr" panose="00000700000000000000" pitchFamily="2" charset="-78"/>
              </a:rPr>
              <a:t>را بر عهده دارد.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الزامات سلامت ایمنی و محیط زیست (</a:t>
            </a:r>
            <a:r>
              <a:rPr lang="en-US"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HSE</a:t>
            </a: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 : </a:t>
            </a:r>
            <a:r>
              <a:rPr lang="ar-SA" sz="2400" dirty="0">
                <a:effectLst/>
                <a:latin typeface="Calibri" panose="020F0502020204030204" pitchFamily="34" charset="0"/>
                <a:ea typeface="Calibri" panose="020F0502020204030204" pitchFamily="34" charset="0"/>
                <a:cs typeface="B Titr" panose="00000700000000000000" pitchFamily="2" charset="-78"/>
              </a:rPr>
              <a:t>مشتمل بر قوانین</a:t>
            </a:r>
            <a:r>
              <a:rPr lang="fa-IR" sz="2400" dirty="0">
                <a:effectLst/>
                <a:latin typeface="Calibri" panose="020F0502020204030204" pitchFamily="34" charset="0"/>
                <a:ea typeface="Calibri" panose="020F0502020204030204" pitchFamily="34" charset="0"/>
                <a:cs typeface="B Titr" panose="00000700000000000000" pitchFamily="2" charset="-78"/>
              </a:rPr>
              <a:t>،</a:t>
            </a:r>
            <a:r>
              <a:rPr lang="ar-SA" sz="2400" dirty="0">
                <a:effectLst/>
                <a:latin typeface="Calibri" panose="020F0502020204030204" pitchFamily="34" charset="0"/>
                <a:ea typeface="Calibri" panose="020F0502020204030204" pitchFamily="34" charset="0"/>
                <a:cs typeface="B Titr" panose="00000700000000000000" pitchFamily="2" charset="-78"/>
              </a:rPr>
              <a:t> مقررات اقدامات و فرایندهایی است که برای تأمین و</a:t>
            </a:r>
            <a:r>
              <a:rPr lang="fa-IR" sz="2400" dirty="0">
                <a:effectLst/>
                <a:latin typeface="Calibri" panose="020F0502020204030204" pitchFamily="34" charset="0"/>
                <a:ea typeface="Calibri" panose="020F0502020204030204" pitchFamily="34" charset="0"/>
                <a:cs typeface="B Titr" panose="00000700000000000000" pitchFamily="2" charset="-78"/>
              </a:rPr>
              <a:t> </a:t>
            </a:r>
            <a:r>
              <a:rPr lang="ar-SA" sz="2400" dirty="0">
                <a:effectLst/>
                <a:latin typeface="Calibri" panose="020F0502020204030204" pitchFamily="34" charset="0"/>
                <a:ea typeface="Calibri" panose="020F0502020204030204" pitchFamily="34" charset="0"/>
                <a:cs typeface="B Titr" panose="00000700000000000000" pitchFamily="2" charset="-78"/>
              </a:rPr>
              <a:t>ارتقای بهداشت ایمنی و حفظ محیط زیست به کار گرفته می</a:t>
            </a:r>
            <a:r>
              <a:rPr lang="fa-IR" sz="2400" dirty="0">
                <a:effectLst/>
                <a:latin typeface="Calibri" panose="020F0502020204030204" pitchFamily="34" charset="0"/>
                <a:ea typeface="Calibri" panose="020F0502020204030204" pitchFamily="34" charset="0"/>
                <a:cs typeface="B Titr" panose="00000700000000000000" pitchFamily="2" charset="-78"/>
              </a:rPr>
              <a:t> </a:t>
            </a:r>
            <a:r>
              <a:rPr lang="ar-SA" sz="2400" dirty="0">
                <a:effectLst/>
                <a:latin typeface="Calibri" panose="020F0502020204030204" pitchFamily="34" charset="0"/>
                <a:ea typeface="Calibri" panose="020F0502020204030204" pitchFamily="34" charset="0"/>
                <a:cs typeface="B Titr" panose="00000700000000000000" pitchFamily="2" charset="-78"/>
              </a:rPr>
              <a:t>شود.</a:t>
            </a:r>
            <a:endParaRPr lang="en-US" sz="2400" dirty="0">
              <a:effectLst/>
              <a:latin typeface="Calibri" panose="020F0502020204030204" pitchFamily="34" charset="0"/>
              <a:ea typeface="Calibri" panose="020F0502020204030204" pitchFamily="34" charset="0"/>
              <a:cs typeface="B Titr" panose="00000700000000000000" pitchFamily="2" charset="-78"/>
            </a:endParaRPr>
          </a:p>
          <a:p>
            <a:pPr algn="justLow" rtl="1">
              <a:lnSpc>
                <a:spcPct val="115000"/>
              </a:lnSpc>
              <a:spcAft>
                <a:spcPts val="800"/>
              </a:spcAft>
            </a:pP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مدیر یت </a:t>
            </a:r>
            <a:r>
              <a:rPr lang="en-US" sz="2400" dirty="0">
                <a:solidFill>
                  <a:srgbClr val="FF0000"/>
                </a:solidFill>
                <a:latin typeface="Calibri" panose="020F0502020204030204" pitchFamily="34" charset="0"/>
                <a:cs typeface="B Titr" panose="00000700000000000000" pitchFamily="2" charset="-78"/>
              </a:rPr>
              <a:t>HSE </a:t>
            </a:r>
            <a:r>
              <a:rPr lang="ar-SA" sz="2400" dirty="0">
                <a:solidFill>
                  <a:srgbClr val="FF0000"/>
                </a:solidFill>
                <a:latin typeface="Calibri" panose="020F0502020204030204" pitchFamily="34" charset="0"/>
                <a:cs typeface="B Titr" panose="00000700000000000000" pitchFamily="2" charset="-78"/>
              </a:rPr>
              <a:t>  کارفرما : </a:t>
            </a:r>
            <a:r>
              <a:rPr lang="ar-SA" sz="2400" dirty="0">
                <a:effectLst/>
                <a:latin typeface="Calibri" panose="020F0502020204030204" pitchFamily="34" charset="0"/>
                <a:ea typeface="Calibri" panose="020F0502020204030204" pitchFamily="34" charset="0"/>
                <a:cs typeface="B Titr" panose="00000700000000000000" pitchFamily="2" charset="-78"/>
              </a:rPr>
              <a:t>دفتر امور/ اداره گروه  یا فرد متولی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می</a:t>
            </a:r>
            <a:r>
              <a:rPr lang="fa-IR" sz="2400" dirty="0">
                <a:effectLst/>
                <a:latin typeface="Calibri" panose="020F0502020204030204" pitchFamily="34" charset="0"/>
                <a:ea typeface="Calibri" panose="020F0502020204030204" pitchFamily="34" charset="0"/>
                <a:cs typeface="B Titr" panose="00000700000000000000" pitchFamily="2" charset="-78"/>
              </a:rPr>
              <a:t> </a:t>
            </a:r>
            <a:r>
              <a:rPr lang="ar-SA" sz="2400" dirty="0">
                <a:effectLst/>
                <a:latin typeface="Calibri" panose="020F0502020204030204" pitchFamily="34" charset="0"/>
                <a:ea typeface="Calibri" panose="020F0502020204030204" pitchFamily="34" charset="0"/>
                <a:cs typeface="B Titr" panose="00000700000000000000" pitchFamily="2" charset="-78"/>
              </a:rPr>
              <a:t>باشد که باید در ساختار و تشکیلات سازمانی </a:t>
            </a: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زیر نظر مستقیم بالاترین مقام کارفرما </a:t>
            </a:r>
            <a:r>
              <a:rPr lang="ar-SA" sz="2400" dirty="0">
                <a:effectLst/>
                <a:latin typeface="Calibri" panose="020F0502020204030204" pitchFamily="34" charset="0"/>
                <a:ea typeface="Calibri" panose="020F0502020204030204" pitchFamily="34" charset="0"/>
                <a:cs typeface="B Titr" panose="00000700000000000000" pitchFamily="2" charset="-78"/>
              </a:rPr>
              <a:t>انجام وظیفه نموده که وظیفه نظارت عالیه بر فرایند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را عهده دار است.</a:t>
            </a:r>
            <a:endParaRPr lang="fa-IR" sz="2400" dirty="0">
              <a:effectLst/>
              <a:latin typeface="Calibri" panose="020F0502020204030204" pitchFamily="34" charset="0"/>
              <a:ea typeface="Calibri" panose="020F0502020204030204" pitchFamily="34" charset="0"/>
              <a:cs typeface="B Titr" panose="00000700000000000000" pitchFamily="2" charset="-78"/>
            </a:endParaRPr>
          </a:p>
          <a:p>
            <a:pPr algn="justLow" rtl="1">
              <a:lnSpc>
                <a:spcPct val="115000"/>
              </a:lnSpc>
              <a:spcAft>
                <a:spcPts val="800"/>
              </a:spcAft>
            </a:pP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800"/>
              </a:spcAft>
            </a:pP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جلسه توجیهی بهداشت ایمنی و محیط زیست (</a:t>
            </a:r>
            <a:r>
              <a:rPr lang="en-US"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HSE T.B.M</a:t>
            </a:r>
            <a:r>
              <a:rPr lang="ar-SA" sz="24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 </a:t>
            </a:r>
            <a:r>
              <a:rPr lang="ar-SA" sz="2400" dirty="0">
                <a:solidFill>
                  <a:srgbClr val="FF0000"/>
                </a:solidFill>
                <a:latin typeface="Calibri" panose="020F0502020204030204" pitchFamily="34" charset="0"/>
                <a:cs typeface="B Titr" panose="00000700000000000000" pitchFamily="2" charset="-78"/>
              </a:rPr>
              <a:t>: </a:t>
            </a:r>
            <a:r>
              <a:rPr lang="ar-SA" sz="2400" dirty="0">
                <a:effectLst/>
                <a:latin typeface="Calibri" panose="020F0502020204030204" pitchFamily="34" charset="0"/>
                <a:ea typeface="Calibri" panose="020F0502020204030204" pitchFamily="34" charset="0"/>
                <a:cs typeface="B Titr" panose="00000700000000000000" pitchFamily="2" charset="-78"/>
              </a:rPr>
              <a:t>جلسه توجیهی الزامات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پیمان که پس از عقد قرارداد و قبل از شروع به کار با حضور دستگاه نظارت، مدیریت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 کارفرما نماینده تام الاختیار و مسئول </a:t>
            </a:r>
            <a:r>
              <a:rPr lang="en-US" sz="2400" dirty="0">
                <a:effectLst/>
                <a:latin typeface="Calibri" panose="020F0502020204030204" pitchFamily="34" charset="0"/>
                <a:ea typeface="Calibri" panose="020F0502020204030204" pitchFamily="34" charset="0"/>
                <a:cs typeface="B Titr" panose="00000700000000000000" pitchFamily="2" charset="-78"/>
              </a:rPr>
              <a:t>HSE</a:t>
            </a:r>
            <a:r>
              <a:rPr lang="ar-SA" sz="2400" dirty="0">
                <a:effectLst/>
                <a:latin typeface="Calibri" panose="020F0502020204030204" pitchFamily="34" charset="0"/>
                <a:ea typeface="Calibri" panose="020F0502020204030204" pitchFamily="34" charset="0"/>
                <a:cs typeface="B Titr" panose="00000700000000000000" pitchFamily="2" charset="-78"/>
              </a:rPr>
              <a:t>پیمانکار برگزار می گردد.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65717802"/>
      </p:ext>
    </p:extLst>
  </p:cSld>
  <p:clrMapOvr>
    <a:masterClrMapping/>
  </p:clrMapOvr>
  <p:transition spd="slow">
    <p:wipe/>
  </p:transition>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View">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723</TotalTime>
  <Words>5986</Words>
  <Application>Microsoft Office PowerPoint</Application>
  <PresentationFormat>Widescreen</PresentationFormat>
  <Paragraphs>223</Paragraphs>
  <Slides>33</Slides>
  <Notes>6</Notes>
  <HiddenSlides>0</HiddenSlides>
  <MMClips>0</MMClips>
  <ScaleCrop>false</ScaleCrop>
  <HeadingPairs>
    <vt:vector size="6" baseType="variant">
      <vt:variant>
        <vt:lpstr>Fonts Used</vt:lpstr>
      </vt:variant>
      <vt:variant>
        <vt:i4>16</vt:i4>
      </vt:variant>
      <vt:variant>
        <vt:lpstr>Theme</vt:lpstr>
      </vt:variant>
      <vt:variant>
        <vt:i4>2</vt:i4>
      </vt:variant>
      <vt:variant>
        <vt:lpstr>Slide Titles</vt:lpstr>
      </vt:variant>
      <vt:variant>
        <vt:i4>33</vt:i4>
      </vt:variant>
    </vt:vector>
  </HeadingPairs>
  <TitlesOfParts>
    <vt:vector size="51" baseType="lpstr">
      <vt:lpstr>Andalus</vt:lpstr>
      <vt:lpstr>Arial</vt:lpstr>
      <vt:lpstr>Arial Black</vt:lpstr>
      <vt:lpstr>B Elham</vt:lpstr>
      <vt:lpstr>B Nazanin</vt:lpstr>
      <vt:lpstr>B Titr</vt:lpstr>
      <vt:lpstr>Calibri</vt:lpstr>
      <vt:lpstr>Century Gothic</vt:lpstr>
      <vt:lpstr>Century Schoolbook</vt:lpstr>
      <vt:lpstr>Impact</vt:lpstr>
      <vt:lpstr>Open Sans</vt:lpstr>
      <vt:lpstr>Roboto Condensed</vt:lpstr>
      <vt:lpstr>tahoma</vt:lpstr>
      <vt:lpstr>Wingdings</vt:lpstr>
      <vt:lpstr>Wingdings 2</vt:lpstr>
      <vt:lpstr>Wingdings 3</vt:lpstr>
      <vt:lpstr>Wisp</vt:lpstr>
      <vt:lpstr>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نقش هوش مصنوعی در ایمنی کارگاهها</vt:lpstr>
      <vt:lpstr>PowerPoint Presentation</vt:lpstr>
      <vt:lpstr>PowerPoint Presentation</vt:lpstr>
      <vt:lpstr>مقاله نقش هوش مصنوعی در ایمنی محیط کار در شرکت آب و فاضلاب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se-hse-1 Nejadkheir</dc:creator>
  <cp:lastModifiedBy>se-hse-1 Nejadkheir</cp:lastModifiedBy>
  <cp:revision>36</cp:revision>
  <cp:lastPrinted>2025-05-05T08:17:11Z</cp:lastPrinted>
  <dcterms:created xsi:type="dcterms:W3CDTF">2025-04-29T08:20:06Z</dcterms:created>
  <dcterms:modified xsi:type="dcterms:W3CDTF">2025-05-05T08:19:04Z</dcterms:modified>
</cp:coreProperties>
</file>